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341" r:id="rId5"/>
    <p:sldId id="365" r:id="rId6"/>
    <p:sldId id="261" r:id="rId7"/>
    <p:sldId id="366" r:id="rId8"/>
    <p:sldId id="367" r:id="rId9"/>
    <p:sldId id="263" r:id="rId10"/>
    <p:sldId id="377" r:id="rId11"/>
    <p:sldId id="388" r:id="rId12"/>
    <p:sldId id="389" r:id="rId13"/>
    <p:sldId id="375" r:id="rId14"/>
    <p:sldId id="376" r:id="rId15"/>
    <p:sldId id="332" r:id="rId16"/>
    <p:sldId id="313" r:id="rId17"/>
    <p:sldId id="374" r:id="rId18"/>
    <p:sldId id="378" r:id="rId19"/>
    <p:sldId id="379" r:id="rId20"/>
    <p:sldId id="369" r:id="rId21"/>
    <p:sldId id="370" r:id="rId22"/>
    <p:sldId id="371" r:id="rId23"/>
    <p:sldId id="380" r:id="rId24"/>
    <p:sldId id="372" r:id="rId25"/>
    <p:sldId id="373" r:id="rId26"/>
    <p:sldId id="381" r:id="rId27"/>
    <p:sldId id="382" r:id="rId28"/>
    <p:sldId id="383" r:id="rId29"/>
    <p:sldId id="384" r:id="rId30"/>
    <p:sldId id="306" r:id="rId31"/>
    <p:sldId id="305" r:id="rId32"/>
    <p:sldId id="385" r:id="rId33"/>
    <p:sldId id="387" r:id="rId34"/>
    <p:sldId id="281" r:id="rId35"/>
    <p:sldId id="266" r:id="rId36"/>
    <p:sldId id="326" r:id="rId37"/>
    <p:sldId id="349" r:id="rId38"/>
    <p:sldId id="350" r:id="rId39"/>
    <p:sldId id="351" r:id="rId40"/>
    <p:sldId id="328" r:id="rId41"/>
    <p:sldId id="329" r:id="rId42"/>
    <p:sldId id="353" r:id="rId43"/>
    <p:sldId id="354" r:id="rId44"/>
    <p:sldId id="355" r:id="rId45"/>
    <p:sldId id="356" r:id="rId46"/>
    <p:sldId id="357" r:id="rId47"/>
    <p:sldId id="331" r:id="rId48"/>
    <p:sldId id="390" r:id="rId4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0" d="100"/>
          <a:sy n="160" d="100"/>
        </p:scale>
        <p:origin x="13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07/04/2022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Master" Target="../slideMasters/slideMaster1.xml" /><Relationship Id="rId5" Type="http://schemas.openxmlformats.org/officeDocument/2006/relationships/image" Target="../media/image19.JPG" /><Relationship Id="rId4" Type="http://schemas.openxmlformats.org/officeDocument/2006/relationships/image" Target="../media/image12.png"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8.PNG" /><Relationship Id="rId1" Type="http://schemas.openxmlformats.org/officeDocument/2006/relationships/slideMaster" Target="../slideMasters/slideMaster1.xml" /><Relationship Id="rId4" Type="http://schemas.openxmlformats.org/officeDocument/2006/relationships/image" Target="../media/image5.png"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2.png" /><Relationship Id="rId1" Type="http://schemas.openxmlformats.org/officeDocument/2006/relationships/slideMaster" Target="../slideMasters/slideMaster1.xml" /><Relationship Id="rId5" Type="http://schemas.openxmlformats.org/officeDocument/2006/relationships/image" Target="../media/image5.png" /><Relationship Id="rId4" Type="http://schemas.openxmlformats.org/officeDocument/2006/relationships/image" Target="../media/image21.png"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22.JPG" /><Relationship Id="rId1" Type="http://schemas.openxmlformats.org/officeDocument/2006/relationships/slideMaster" Target="../slideMasters/slideMaster1.xml" /><Relationship Id="rId5" Type="http://schemas.openxmlformats.org/officeDocument/2006/relationships/image" Target="../media/image12.png" /><Relationship Id="rId4" Type="http://schemas.openxmlformats.org/officeDocument/2006/relationships/image" Target="../media/image23.PN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22.JPG" /><Relationship Id="rId1" Type="http://schemas.openxmlformats.org/officeDocument/2006/relationships/slideMaster" Target="../slideMasters/slideMaster1.xml" /><Relationship Id="rId4" Type="http://schemas.openxmlformats.org/officeDocument/2006/relationships/image" Target="../media/image5.png"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17.png" /><Relationship Id="rId1" Type="http://schemas.openxmlformats.org/officeDocument/2006/relationships/slideMaster" Target="../slideMasters/slideMaster1.xml" /><Relationship Id="rId4" Type="http://schemas.openxmlformats.org/officeDocument/2006/relationships/image" Target="../media/image12.png"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image" Target="../media/image5.png" /><Relationship Id="rId1" Type="http://schemas.openxmlformats.org/officeDocument/2006/relationships/slideMaster" Target="../slideMasters/slideMaster1.xml" /><Relationship Id="rId4" Type="http://schemas.openxmlformats.org/officeDocument/2006/relationships/image" Target="../media/image26.png"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7.JPG" /><Relationship Id="rId1" Type="http://schemas.openxmlformats.org/officeDocument/2006/relationships/slideMaster" Target="../slideMasters/slideMaster1.xml" /><Relationship Id="rId4" Type="http://schemas.openxmlformats.org/officeDocument/2006/relationships/image" Target="../media/image8.png"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image" Target="../media/image17.png" /><Relationship Id="rId1" Type="http://schemas.openxmlformats.org/officeDocument/2006/relationships/slideMaster" Target="../slideMasters/slideMaster1.xml" /><Relationship Id="rId4" Type="http://schemas.openxmlformats.org/officeDocument/2006/relationships/image" Target="../media/image26.pn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9.JPG" /><Relationship Id="rId1" Type="http://schemas.openxmlformats.org/officeDocument/2006/relationships/slideMaster" Target="../slideMasters/slideMaster1.xml" /><Relationship Id="rId4" Type="http://schemas.openxmlformats.org/officeDocument/2006/relationships/image" Target="../media/image8.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slideMaster" Target="../slideMasters/slideMaster1.xml" /><Relationship Id="rId4" Type="http://schemas.openxmlformats.org/officeDocument/2006/relationships/image" Target="../media/image5.png"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0.PNG" /><Relationship Id="rId1" Type="http://schemas.openxmlformats.org/officeDocument/2006/relationships/slideMaster" Target="../slideMasters/slideMaster1.xml" /><Relationship Id="rId5" Type="http://schemas.openxmlformats.org/officeDocument/2006/relationships/image" Target="../media/image26.png" /><Relationship Id="rId4" Type="http://schemas.openxmlformats.org/officeDocument/2006/relationships/image" Target="../media/image1.PNG"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1.PNG" /><Relationship Id="rId1" Type="http://schemas.openxmlformats.org/officeDocument/2006/relationships/slideMaster" Target="../slideMasters/slideMaster1.xml" /><Relationship Id="rId4" Type="http://schemas.openxmlformats.org/officeDocument/2006/relationships/image" Target="../media/image26.png" /></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17.png" /><Relationship Id="rId1" Type="http://schemas.openxmlformats.org/officeDocument/2006/relationships/slideMaster" Target="../slideMasters/slideMaster1.xml" /><Relationship Id="rId4" Type="http://schemas.openxmlformats.org/officeDocument/2006/relationships/image" Target="../media/image26.png" /></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2.JPG" /><Relationship Id="rId1" Type="http://schemas.openxmlformats.org/officeDocument/2006/relationships/slideMaster" Target="../slideMasters/slideMaster1.xml" /><Relationship Id="rId4" Type="http://schemas.openxmlformats.org/officeDocument/2006/relationships/image" Target="../media/image33.png"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4.JPG" /><Relationship Id="rId2" Type="http://schemas.openxmlformats.org/officeDocument/2006/relationships/image" Target="../media/image8.png" /><Relationship Id="rId1" Type="http://schemas.openxmlformats.org/officeDocument/2006/relationships/slideMaster" Target="../slideMasters/slideMaster1.xml" /><Relationship Id="rId4" Type="http://schemas.openxmlformats.org/officeDocument/2006/relationships/image" Target="../media/image33.png" /></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JPG" /><Relationship Id="rId2" Type="http://schemas.openxmlformats.org/officeDocument/2006/relationships/image" Target="../media/image5.png" /><Relationship Id="rId1" Type="http://schemas.openxmlformats.org/officeDocument/2006/relationships/slideMaster" Target="../slideMasters/slideMaster1.xml" /><Relationship Id="rId4" Type="http://schemas.openxmlformats.org/officeDocument/2006/relationships/image" Target="../media/image33.png" /></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3.png" /><Relationship Id="rId1" Type="http://schemas.openxmlformats.org/officeDocument/2006/relationships/slideMaster" Target="../slideMasters/slideMaster1.xml" /><Relationship Id="rId5" Type="http://schemas.openxmlformats.org/officeDocument/2006/relationships/image" Target="../media/image5.png" /><Relationship Id="rId4" Type="http://schemas.openxmlformats.org/officeDocument/2006/relationships/image" Target="../media/image37.PNG" /></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image" Target="../media/image8.png" /><Relationship Id="rId1" Type="http://schemas.openxmlformats.org/officeDocument/2006/relationships/slideMaster" Target="../slideMasters/slideMaster1.xml" /><Relationship Id="rId4" Type="http://schemas.openxmlformats.org/officeDocument/2006/relationships/image" Target="../media/image33.png" /></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9.PNG" /><Relationship Id="rId1" Type="http://schemas.openxmlformats.org/officeDocument/2006/relationships/slideMaster" Target="../slideMasters/slideMaster1.xml" /><Relationship Id="rId4" Type="http://schemas.openxmlformats.org/officeDocument/2006/relationships/image" Target="../media/image33.png" /></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0.JPG" /><Relationship Id="rId2" Type="http://schemas.openxmlformats.org/officeDocument/2006/relationships/image" Target="../media/image5.png" /><Relationship Id="rId1" Type="http://schemas.openxmlformats.org/officeDocument/2006/relationships/slideMaster" Target="../slideMasters/slideMaster1.xml" /><Relationship Id="rId5" Type="http://schemas.openxmlformats.org/officeDocument/2006/relationships/image" Target="../media/image41.png" /><Relationship Id="rId4" Type="http://schemas.openxmlformats.org/officeDocument/2006/relationships/image" Target="../media/image7.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png" /><Relationship Id="rId1" Type="http://schemas.openxmlformats.org/officeDocument/2006/relationships/slideMaster" Target="../slideMasters/slideMaster1.xml" /><Relationship Id="rId4" Type="http://schemas.openxmlformats.org/officeDocument/2006/relationships/image" Target="../media/image7.png" /></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42.JPG" /><Relationship Id="rId1" Type="http://schemas.openxmlformats.org/officeDocument/2006/relationships/slideMaster" Target="../slideMasters/slideMaster1.xml" /><Relationship Id="rId5" Type="http://schemas.openxmlformats.org/officeDocument/2006/relationships/image" Target="../media/image8.png" /><Relationship Id="rId4" Type="http://schemas.openxmlformats.org/officeDocument/2006/relationships/image" Target="../media/image41.png" /></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3.PN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44.PNG" /></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17.png" /><Relationship Id="rId1" Type="http://schemas.openxmlformats.org/officeDocument/2006/relationships/slideMaster" Target="../slideMasters/slideMaster1.xml" /><Relationship Id="rId5" Type="http://schemas.openxmlformats.org/officeDocument/2006/relationships/image" Target="../media/image41.png" /><Relationship Id="rId4" Type="http://schemas.openxmlformats.org/officeDocument/2006/relationships/image" Target="../media/image7.png" /></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6.PNG" /><Relationship Id="rId2" Type="http://schemas.openxmlformats.org/officeDocument/2006/relationships/image" Target="../media/image17.png" /><Relationship Id="rId1" Type="http://schemas.openxmlformats.org/officeDocument/2006/relationships/slideMaster" Target="../slideMasters/slideMaster1.xml" /><Relationship Id="rId5" Type="http://schemas.openxmlformats.org/officeDocument/2006/relationships/image" Target="../media/image41.png" /><Relationship Id="rId4" Type="http://schemas.openxmlformats.org/officeDocument/2006/relationships/image" Target="../media/image7.png" /></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7.JP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48.JPG" /></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9.JP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48.JPG" /></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50.JP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48.JPG" /></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image" Target="../media/image17.png" /><Relationship Id="rId1" Type="http://schemas.openxmlformats.org/officeDocument/2006/relationships/slideMaster" Target="../slideMasters/slideMaster1.xml" /><Relationship Id="rId5" Type="http://schemas.openxmlformats.org/officeDocument/2006/relationships/image" Target="../media/image41.png" /><Relationship Id="rId4" Type="http://schemas.openxmlformats.org/officeDocument/2006/relationships/image" Target="../media/image7.png" /></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52.JP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53.PNG" /></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2.JPG" /><Relationship Id="rId7" Type="http://schemas.openxmlformats.org/officeDocument/2006/relationships/image" Target="../media/image41.png" /><Relationship Id="rId2" Type="http://schemas.openxmlformats.org/officeDocument/2006/relationships/image" Target="../media/image54.JPG" /><Relationship Id="rId1" Type="http://schemas.openxmlformats.org/officeDocument/2006/relationships/slideMaster" Target="../slideMasters/slideMaster1.xml" /><Relationship Id="rId6" Type="http://schemas.openxmlformats.org/officeDocument/2006/relationships/image" Target="../media/image7.png" /><Relationship Id="rId5" Type="http://schemas.openxmlformats.org/officeDocument/2006/relationships/image" Target="../media/image53.PNG" /><Relationship Id="rId4" Type="http://schemas.openxmlformats.org/officeDocument/2006/relationships/image" Target="../media/image5.pn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png" /><Relationship Id="rId1" Type="http://schemas.openxmlformats.org/officeDocument/2006/relationships/slideMaster" Target="../slideMasters/slideMaster1.xml" /><Relationship Id="rId4" Type="http://schemas.openxmlformats.org/officeDocument/2006/relationships/image" Target="../media/image7.png" /></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G" /><Relationship Id="rId7" Type="http://schemas.openxmlformats.org/officeDocument/2006/relationships/image" Target="../media/image41.png" /><Relationship Id="rId2" Type="http://schemas.openxmlformats.org/officeDocument/2006/relationships/image" Target="../media/image55.JPG" /><Relationship Id="rId1" Type="http://schemas.openxmlformats.org/officeDocument/2006/relationships/slideMaster" Target="../slideMasters/slideMaster1.xml" /><Relationship Id="rId6" Type="http://schemas.openxmlformats.org/officeDocument/2006/relationships/image" Target="../media/image7.png" /><Relationship Id="rId5" Type="http://schemas.openxmlformats.org/officeDocument/2006/relationships/image" Target="../media/image53.PNG" /><Relationship Id="rId4" Type="http://schemas.openxmlformats.org/officeDocument/2006/relationships/image" Target="../media/image5.png" /></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56.JP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53.PNG" /></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57.JP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53.PNG" /></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58.JPG" /><Relationship Id="rId1" Type="http://schemas.openxmlformats.org/officeDocument/2006/relationships/slideMaster" Target="../slideMasters/slideMaster1.xml" /><Relationship Id="rId6" Type="http://schemas.openxmlformats.org/officeDocument/2006/relationships/image" Target="../media/image41.png" /><Relationship Id="rId5" Type="http://schemas.openxmlformats.org/officeDocument/2006/relationships/image" Target="../media/image7.png" /><Relationship Id="rId4" Type="http://schemas.openxmlformats.org/officeDocument/2006/relationships/image" Target="../media/image53.PNG" /></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17.png" /><Relationship Id="rId1" Type="http://schemas.openxmlformats.org/officeDocument/2006/relationships/slideMaster" Target="../slideMasters/slideMaster1.xml" /><Relationship Id="rId5" Type="http://schemas.openxmlformats.org/officeDocument/2006/relationships/image" Target="../media/image7.png" /><Relationship Id="rId4" Type="http://schemas.openxmlformats.org/officeDocument/2006/relationships/image" Target="../media/image24.PNG"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9.jp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0.PNG" /><Relationship Id="rId1" Type="http://schemas.openxmlformats.org/officeDocument/2006/relationships/slideMaster" Target="../slideMasters/slideMaster1.xml" /><Relationship Id="rId4" Type="http://schemas.openxmlformats.org/officeDocument/2006/relationships/image" Target="../media/image7.png"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1.JPG" /><Relationship Id="rId1" Type="http://schemas.openxmlformats.org/officeDocument/2006/relationships/slideMaster" Target="../slideMasters/slideMaster1.xml" /><Relationship Id="rId4" Type="http://schemas.openxmlformats.org/officeDocument/2006/relationships/image" Target="../media/image7.png"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5.png" /><Relationship Id="rId1" Type="http://schemas.openxmlformats.org/officeDocument/2006/relationships/slideMaster" Target="../slideMasters/slideMaster1.xml" /><Relationship Id="rId5" Type="http://schemas.openxmlformats.org/officeDocument/2006/relationships/image" Target="../media/image14.png" /><Relationship Id="rId4" Type="http://schemas.openxmlformats.org/officeDocument/2006/relationships/image" Target="../media/image13.JPG"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5.JPG" /><Relationship Id="rId1" Type="http://schemas.openxmlformats.org/officeDocument/2006/relationships/slideMaster" Target="../slideMasters/slideMaster1.xml" /><Relationship Id="rId4" Type="http://schemas.openxmlformats.org/officeDocument/2006/relationships/image" Target="../media/image8.png"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6.JPG" /><Relationship Id="rId1" Type="http://schemas.openxmlformats.org/officeDocument/2006/relationships/slideMaster" Target="../slideMasters/slideMaster1.xml" /><Relationship Id="rId4" Type="http://schemas.openxmlformats.org/officeDocument/2006/relationships/image" Target="../media/image8.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2B81DD52-471B-4DD3-AEF7-4AA313873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6337"/>
            <a:ext cx="9906000" cy="7154334"/>
          </a:xfrm>
          <a:prstGeom prst="rect">
            <a:avLst/>
          </a:prstGeom>
        </p:spPr>
      </p:pic>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dirty="0"/>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dirty="0"/>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dirty="0"/>
              <a:t>Click to edit Master text styles</a:t>
            </a:r>
          </a:p>
          <a:p>
            <a:pPr lvl="1"/>
            <a:endParaRPr lang="en-GB" dirty="0"/>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4C84E06-8D4F-4F12-9964-663A3D7148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20" b="36666"/>
          <a:stretch/>
        </p:blipFill>
        <p:spPr>
          <a:xfrm>
            <a:off x="0" y="0"/>
            <a:ext cx="9265920" cy="4343400"/>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0377B5B9-AC37-426E-8F09-D8A84CB0A4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9567"/>
          <a:stretch/>
        </p:blipFill>
        <p:spPr>
          <a:xfrm>
            <a:off x="0" y="0"/>
            <a:ext cx="9495692" cy="1401288"/>
          </a:xfrm>
          <a:prstGeom prst="rect">
            <a:avLst/>
          </a:prstGeom>
        </p:spPr>
      </p:pic>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
        <p:nvSpPr>
          <p:cNvPr id="9" name="Text Placeholder 4">
            <a:extLst>
              <a:ext uri="{FF2B5EF4-FFF2-40B4-BE49-F238E27FC236}">
                <a16:creationId xmlns:a16="http://schemas.microsoft.com/office/drawing/2014/main" id="{CC338BC6-9069-450E-BAF2-D02967836399}"/>
              </a:ext>
            </a:extLst>
          </p:cNvPr>
          <p:cNvSpPr>
            <a:spLocks noGrp="1"/>
          </p:cNvSpPr>
          <p:nvPr>
            <p:ph type="body" sz="quarter" idx="10"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dirty="0"/>
              <a:t>CLICK TO EDIT MASTER TEXT STYLES</a:t>
            </a:r>
          </a:p>
        </p:txBody>
      </p:sp>
    </p:spTree>
    <p:extLst>
      <p:ext uri="{BB962C8B-B14F-4D97-AF65-F5344CB8AC3E}">
        <p14:creationId xmlns:p14="http://schemas.microsoft.com/office/powerpoint/2010/main" val="1158312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dirty="0"/>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dirty="0"/>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dirty="0"/>
              <a:t>Click to edit Master text styles</a:t>
            </a:r>
          </a:p>
          <a:p>
            <a:pPr lvl="1"/>
            <a:endParaRPr lang="en-GB" dirty="0"/>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spTree>
    <p:extLst>
      <p:ext uri="{BB962C8B-B14F-4D97-AF65-F5344CB8AC3E}">
        <p14:creationId xmlns:p14="http://schemas.microsoft.com/office/powerpoint/2010/main" val="995303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dirty="0"/>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dirty="0"/>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dirty="0"/>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dirty="0"/>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dirty="0"/>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dirty="0"/>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spTree>
    <p:extLst>
      <p:ext uri="{BB962C8B-B14F-4D97-AF65-F5344CB8AC3E}">
        <p14:creationId xmlns:p14="http://schemas.microsoft.com/office/powerpoint/2010/main" val="3464713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dirty="0"/>
              <a:t>Click to edit Master text styles</a:t>
            </a:r>
          </a:p>
          <a:p>
            <a:pPr lvl="1"/>
            <a:endParaRPr lang="en-GB" dirty="0"/>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dirty="0"/>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dirty="0"/>
              <a:t>What are the biggest ambitions for your club?</a:t>
            </a:r>
          </a:p>
          <a:p>
            <a:pPr lvl="0"/>
            <a:r>
              <a:rPr lang="en-GB" dirty="0"/>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dirty="0"/>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Top tip – How does your club </a:t>
            </a:r>
            <a:br>
              <a:rPr lang="en-GB" dirty="0"/>
            </a:br>
            <a:r>
              <a:rPr lang="en-GB" dirty="0"/>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dirty="0"/>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41" Type="http://schemas.openxmlformats.org/officeDocument/2006/relationships/slideLayout" Target="../slideLayouts/slideLayout4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pic>
        <p:nvPicPr>
          <p:cNvPr id="7" name="Picture 6" descr="Text&#10;&#10;Description automatically generated">
            <a:extLst>
              <a:ext uri="{FF2B5EF4-FFF2-40B4-BE49-F238E27FC236}">
                <a16:creationId xmlns:a16="http://schemas.microsoft.com/office/drawing/2014/main" id="{621B2048-8F68-4DFB-AE8D-217B9A91E789}"/>
              </a:ext>
            </a:extLst>
          </p:cNvPr>
          <p:cNvPicPr>
            <a:picLocks noChangeAspect="1"/>
          </p:cNvPicPr>
          <p:nvPr userDrawn="1"/>
        </p:nvPicPr>
        <p:blipFill rotWithShape="1">
          <a:blip r:embed="rId48">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744" r:id="rId3"/>
    <p:sldLayoutId id="2147483667" r:id="rId4"/>
    <p:sldLayoutId id="2147483673" r:id="rId5"/>
    <p:sldLayoutId id="2147483781" r:id="rId6"/>
    <p:sldLayoutId id="2147483782" r:id="rId7"/>
    <p:sldLayoutId id="2147483783" r:id="rId8"/>
    <p:sldLayoutId id="2147483784" r:id="rId9"/>
    <p:sldLayoutId id="2147483721" r:id="rId10"/>
    <p:sldLayoutId id="2147483722" r:id="rId11"/>
    <p:sldLayoutId id="2147483795" r:id="rId12"/>
    <p:sldLayoutId id="2147483723" r:id="rId13"/>
    <p:sldLayoutId id="2147483724" r:id="rId14"/>
    <p:sldLayoutId id="2147483794" r:id="rId15"/>
    <p:sldLayoutId id="2147483786" r:id="rId16"/>
    <p:sldLayoutId id="2147483787" r:id="rId17"/>
    <p:sldLayoutId id="2147483704" r:id="rId18"/>
    <p:sldLayoutId id="2147483788" r:id="rId19"/>
    <p:sldLayoutId id="2147483707" r:id="rId20"/>
    <p:sldLayoutId id="2147483708" r:id="rId21"/>
    <p:sldLayoutId id="2147483710" r:id="rId22"/>
    <p:sldLayoutId id="2147483789" r:id="rId23"/>
    <p:sldLayoutId id="2147483790" r:id="rId24"/>
    <p:sldLayoutId id="2147483791" r:id="rId25"/>
    <p:sldLayoutId id="2147483688" r:id="rId26"/>
    <p:sldLayoutId id="2147483716" r:id="rId27"/>
    <p:sldLayoutId id="2147483715" r:id="rId28"/>
    <p:sldLayoutId id="2147483792" r:id="rId29"/>
    <p:sldLayoutId id="2147483793" r:id="rId30"/>
    <p:sldLayoutId id="2147483675" r:id="rId31"/>
    <p:sldLayoutId id="2147483676" r:id="rId32"/>
    <p:sldLayoutId id="2147483736" r:id="rId33"/>
    <p:sldLayoutId id="2147483760" r:id="rId34"/>
    <p:sldLayoutId id="2147483761" r:id="rId35"/>
    <p:sldLayoutId id="2147483762" r:id="rId36"/>
    <p:sldLayoutId id="2147483738" r:id="rId37"/>
    <p:sldLayoutId id="2147483739" r:id="rId38"/>
    <p:sldLayoutId id="2147483777" r:id="rId39"/>
    <p:sldLayoutId id="2147483778" r:id="rId40"/>
    <p:sldLayoutId id="2147483763" r:id="rId41"/>
    <p:sldLayoutId id="2147483779" r:id="rId42"/>
    <p:sldLayoutId id="2147483780" r:id="rId43"/>
    <p:sldLayoutId id="2147483741" r:id="rId44"/>
    <p:sldLayoutId id="2147483705" r:id="rId45"/>
    <p:sldLayoutId id="2147483796" r:id="rId4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1.PNG" /><Relationship Id="rId1" Type="http://schemas.openxmlformats.org/officeDocument/2006/relationships/slideLayout" Target="../slideLayouts/slideLayout9.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3" Type="http://schemas.openxmlformats.org/officeDocument/2006/relationships/image" Target="../media/image63.png" /><Relationship Id="rId2" Type="http://schemas.openxmlformats.org/officeDocument/2006/relationships/image" Target="../media/image62.png" /><Relationship Id="rId1" Type="http://schemas.openxmlformats.org/officeDocument/2006/relationships/slideLayout" Target="../slideLayouts/slideLayout11.xml" /><Relationship Id="rId6" Type="http://schemas.openxmlformats.org/officeDocument/2006/relationships/image" Target="../media/image66.png" /><Relationship Id="rId5" Type="http://schemas.openxmlformats.org/officeDocument/2006/relationships/image" Target="../media/image65.png" /><Relationship Id="rId4" Type="http://schemas.openxmlformats.org/officeDocument/2006/relationships/image" Target="../media/image64.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3" Type="http://schemas.openxmlformats.org/officeDocument/2006/relationships/image" Target="../media/image63.png" /><Relationship Id="rId2" Type="http://schemas.openxmlformats.org/officeDocument/2006/relationships/image" Target="../media/image62.png" /><Relationship Id="rId1" Type="http://schemas.openxmlformats.org/officeDocument/2006/relationships/slideLayout" Target="../slideLayouts/slideLayout14.xml" /><Relationship Id="rId6" Type="http://schemas.openxmlformats.org/officeDocument/2006/relationships/image" Target="../media/image66.png" /><Relationship Id="rId5" Type="http://schemas.openxmlformats.org/officeDocument/2006/relationships/image" Target="../media/image65.png" /><Relationship Id="rId4" Type="http://schemas.openxmlformats.org/officeDocument/2006/relationships/image" Target="../media/image64.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about:blank"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 Target="slide34.xml" /><Relationship Id="rId2" Type="http://schemas.openxmlformats.org/officeDocument/2006/relationships/image" Target="../media/image60.jpeg" /><Relationship Id="rId1" Type="http://schemas.openxmlformats.org/officeDocument/2006/relationships/slideLayout" Target="../slideLayouts/slideLayout45.xml" /></Relationships>
</file>

<file path=ppt/slides/_rels/slide2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23.xml.rels><?xml version="1.0" encoding="UTF-8" standalone="yes"?>
<Relationships xmlns="http://schemas.openxmlformats.org/package/2006/relationships"><Relationship Id="rId3" Type="http://schemas.openxmlformats.org/officeDocument/2006/relationships/image" Target="../media/image68.png" /><Relationship Id="rId2" Type="http://schemas.openxmlformats.org/officeDocument/2006/relationships/image" Target="../media/image67.PNG" /><Relationship Id="rId1" Type="http://schemas.openxmlformats.org/officeDocument/2006/relationships/slideLayout" Target="../slideLayouts/slideLayout19.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c/thegrassrootsfootballhub" TargetMode="Externa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 /><Relationship Id="rId2" Type="http://schemas.openxmlformats.org/officeDocument/2006/relationships/image" Target="../media/image9.JPG" /><Relationship Id="rId1" Type="http://schemas.openxmlformats.org/officeDocument/2006/relationships/slideLayout" Target="../slideLayouts/slideLayout30.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 /></Relationships>
</file>

<file path=ppt/slides/_rels/slide3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 /></Relationships>
</file>

<file path=ppt/slides/_rels/slide48.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12"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46.xml"/><Relationship Id="rId6" Type="http://schemas.openxmlformats.org/officeDocument/2006/relationships/hyperlink" Target="about:blank" TargetMode="External"/><Relationship Id="rId11"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 /><Relationship Id="rId2" Type="http://schemas.openxmlformats.org/officeDocument/2006/relationships/image" Target="../media/image9.JP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hyperlink" Target="https://www.youtube.com/c/thegrassrootsfootballhub" TargetMode="External"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2021/22</a:t>
            </a:r>
            <a:endParaRPr lang="en-GB" dirty="0"/>
          </a:p>
        </p:txBody>
      </p:sp>
      <p:sp>
        <p:nvSpPr>
          <p:cNvPr id="6" name="Picture Placeholder 5">
            <a:extLst>
              <a:ext uri="{FF2B5EF4-FFF2-40B4-BE49-F238E27FC236}">
                <a16:creationId xmlns:a16="http://schemas.microsoft.com/office/drawing/2014/main" id="{02121B1D-F80C-4C07-82C0-DE11CAAD1082}"/>
              </a:ext>
            </a:extLst>
          </p:cNvPr>
          <p:cNvSpPr>
            <a:spLocks noGrp="1"/>
          </p:cNvSpPr>
          <p:nvPr>
            <p:ph type="pic" sz="quarter" idx="10"/>
          </p:nvPr>
        </p:nvSpPr>
        <p:spPr/>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UXBRIDGE AMBLERS WALKING FC</a:t>
            </a:r>
            <a:endParaRPr lang="en-GB" dirty="0"/>
          </a:p>
        </p:txBody>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CF2E4A-E6A4-4BB1-87B4-86668BF947F2}"/>
              </a:ext>
            </a:extLst>
          </p:cNvPr>
          <p:cNvSpPr>
            <a:spLocks noGrp="1"/>
          </p:cNvSpPr>
          <p:nvPr>
            <p:ph type="body" sz="quarter" idx="11"/>
          </p:nvPr>
        </p:nvSpPr>
        <p:spPr/>
        <p:txBody>
          <a:bodyPr/>
          <a:lstStyle/>
          <a:p>
            <a:r>
              <a:rPr lang="en-GB"/>
              <a:t>2021/22</a:t>
            </a:r>
          </a:p>
        </p:txBody>
      </p:sp>
      <p:pic>
        <p:nvPicPr>
          <p:cNvPr id="4" name="Picture 3" descr="Graphical user interface, application, email&#10;&#10;Description automatically generated">
            <a:extLst>
              <a:ext uri="{FF2B5EF4-FFF2-40B4-BE49-F238E27FC236}">
                <a16:creationId xmlns:a16="http://schemas.microsoft.com/office/drawing/2014/main" id="{6AC4516B-9885-4D78-A421-8F234AEEC761}"/>
              </a:ext>
            </a:extLst>
          </p:cNvPr>
          <p:cNvPicPr>
            <a:picLocks noChangeAspect="1"/>
          </p:cNvPicPr>
          <p:nvPr/>
        </p:nvPicPr>
        <p:blipFill rotWithShape="1">
          <a:blip r:embed="rId2">
            <a:extLst>
              <a:ext uri="{28A0092B-C50C-407E-A947-70E740481C1C}">
                <a14:useLocalDpi xmlns:a14="http://schemas.microsoft.com/office/drawing/2010/main" val="0"/>
              </a:ext>
            </a:extLst>
          </a:blip>
          <a:srcRect l="2871" t="29333" r="3753" b="63785"/>
          <a:stretch/>
        </p:blipFill>
        <p:spPr>
          <a:xfrm>
            <a:off x="234950" y="2010706"/>
            <a:ext cx="9451975" cy="503099"/>
          </a:xfrm>
          <a:prstGeom prst="rect">
            <a:avLst/>
          </a:prstGeom>
        </p:spPr>
      </p:pic>
      <p:graphicFrame>
        <p:nvGraphicFramePr>
          <p:cNvPr id="5" name="Table 4">
            <a:extLst>
              <a:ext uri="{FF2B5EF4-FFF2-40B4-BE49-F238E27FC236}">
                <a16:creationId xmlns:a16="http://schemas.microsoft.com/office/drawing/2014/main" id="{86A9AFF9-08AB-4EE8-991F-74104AAC84A3}"/>
              </a:ext>
            </a:extLst>
          </p:cNvPr>
          <p:cNvGraphicFramePr>
            <a:graphicFrameLocks/>
          </p:cNvGraphicFramePr>
          <p:nvPr>
            <p:extLst>
              <p:ext uri="{D42A27DB-BD31-4B8C-83A1-F6EECF244321}">
                <p14:modId xmlns:p14="http://schemas.microsoft.com/office/powerpoint/2010/main" val="4172993177"/>
              </p:ext>
            </p:extLst>
          </p:nvPr>
        </p:nvGraphicFramePr>
        <p:xfrm>
          <a:off x="253207" y="2483627"/>
          <a:ext cx="9399586" cy="3810860"/>
        </p:xfrm>
        <a:graphic>
          <a:graphicData uri="http://schemas.openxmlformats.org/drawingml/2006/table">
            <a:tbl>
              <a:tblPr firstRow="1" bandRow="1">
                <a:tableStyleId>{BDBED569-4797-4DF1-A0F4-6AAB3CD982D8}</a:tableStyleId>
              </a:tblPr>
              <a:tblGrid>
                <a:gridCol w="1342798">
                  <a:extLst>
                    <a:ext uri="{9D8B030D-6E8A-4147-A177-3AD203B41FA5}">
                      <a16:colId xmlns:a16="http://schemas.microsoft.com/office/drawing/2014/main" val="613843245"/>
                    </a:ext>
                  </a:extLst>
                </a:gridCol>
                <a:gridCol w="8056788">
                  <a:extLst>
                    <a:ext uri="{9D8B030D-6E8A-4147-A177-3AD203B41FA5}">
                      <a16:colId xmlns:a16="http://schemas.microsoft.com/office/drawing/2014/main" val="4125670610"/>
                    </a:ext>
                  </a:extLst>
                </a:gridCol>
              </a:tblGrid>
              <a:tr h="405745">
                <a:tc>
                  <a:txBody>
                    <a:bodyPr/>
                    <a:lstStyle/>
                    <a:p>
                      <a:r>
                        <a:rPr lang="en-GB" sz="1100" b="1" dirty="0">
                          <a:solidFill>
                            <a:schemeClr val="tx2"/>
                          </a:solidFill>
                          <a:latin typeface="+mn-lt"/>
                        </a:rPr>
                        <a:t>September</a:t>
                      </a:r>
                    </a:p>
                  </a:txBody>
                  <a:tcPr marL="61982" marR="61982" marT="30990" marB="30990" anchor="ctr">
                    <a:solidFill>
                      <a:schemeClr val="bg1">
                        <a:alpha val="70000"/>
                      </a:schemeClr>
                    </a:solidFill>
                  </a:tcPr>
                </a:tc>
                <a:tc>
                  <a:txBody>
                    <a:bodyPr/>
                    <a:lstStyle/>
                    <a:p>
                      <a:r>
                        <a:rPr lang="en-GB" sz="1100">
                          <a:solidFill>
                            <a:schemeClr val="tx2"/>
                          </a:solidFill>
                          <a:latin typeface="+mn-lt"/>
                        </a:rPr>
                        <a:t>Review First Aid and Playmaker  Training plans</a:t>
                      </a:r>
                    </a:p>
                    <a:p>
                      <a:r>
                        <a:rPr lang="en-GB" sz="1100">
                          <a:solidFill>
                            <a:schemeClr val="tx2"/>
                          </a:solidFill>
                          <a:latin typeface="+mn-lt"/>
                        </a:rPr>
                        <a:t>Agree with Middx FA Walking Football League scoping,  costs and dates of matches.</a:t>
                      </a:r>
                    </a:p>
                    <a:p>
                      <a:r>
                        <a:rPr lang="en-GB" sz="1100">
                          <a:solidFill>
                            <a:schemeClr val="tx2"/>
                          </a:solidFill>
                          <a:latin typeface="+mn-lt"/>
                        </a:rPr>
                        <a:t>Sign off social fundraising events calendar. </a:t>
                      </a:r>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478268681"/>
                  </a:ext>
                </a:extLst>
              </a:tr>
              <a:tr h="405745">
                <a:tc>
                  <a:txBody>
                    <a:bodyPr/>
                    <a:lstStyle/>
                    <a:p>
                      <a:r>
                        <a:rPr lang="en-GB" sz="1100" b="1" dirty="0">
                          <a:solidFill>
                            <a:schemeClr val="tx2"/>
                          </a:solidFill>
                          <a:latin typeface="+mn-lt"/>
                        </a:rPr>
                        <a:t>October</a:t>
                      </a:r>
                    </a:p>
                  </a:txBody>
                  <a:tcPr marL="61982" marR="61982" marT="30990" marB="30990" anchor="ctr">
                    <a:solidFill>
                      <a:schemeClr val="bg1">
                        <a:alpha val="70000"/>
                      </a:schemeClr>
                    </a:solidFill>
                  </a:tcPr>
                </a:tc>
                <a:tc>
                  <a:txBody>
                    <a:bodyPr/>
                    <a:lstStyle/>
                    <a:p>
                      <a:r>
                        <a:rPr lang="en-GB" sz="1100">
                          <a:solidFill>
                            <a:schemeClr val="tx2"/>
                          </a:solidFill>
                          <a:latin typeface="+mn-lt"/>
                        </a:rPr>
                        <a:t>‘Review with Hillingdon Council the walking football project and agree session types, venues and dates.</a:t>
                      </a:r>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274164844"/>
                  </a:ext>
                </a:extLst>
              </a:tr>
              <a:tr h="405745">
                <a:tc>
                  <a:txBody>
                    <a:bodyPr/>
                    <a:lstStyle/>
                    <a:p>
                      <a:r>
                        <a:rPr lang="en-GB" sz="1100" b="1" dirty="0">
                          <a:solidFill>
                            <a:schemeClr val="tx2"/>
                          </a:solidFill>
                          <a:latin typeface="+mn-lt"/>
                        </a:rPr>
                        <a:t>November</a:t>
                      </a:r>
                    </a:p>
                  </a:txBody>
                  <a:tcPr marL="61982" marR="61982" marT="30990" marB="30990" anchor="ctr">
                    <a:solidFill>
                      <a:schemeClr val="bg1">
                        <a:alpha val="70000"/>
                      </a:schemeClr>
                    </a:solidFill>
                  </a:tcPr>
                </a:tc>
                <a:tc>
                  <a:txBody>
                    <a:bodyPr/>
                    <a:lstStyle/>
                    <a:p>
                      <a:r>
                        <a:rPr lang="en-GB" sz="1100">
                          <a:solidFill>
                            <a:schemeClr val="tx2"/>
                          </a:solidFill>
                          <a:latin typeface="+mn-lt"/>
                        </a:rPr>
                        <a:t>Commit to weekly Dementia Friends project at Rectory Park.</a:t>
                      </a:r>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3350090079"/>
                  </a:ext>
                </a:extLst>
              </a:tr>
              <a:tr h="405745">
                <a:tc>
                  <a:txBody>
                    <a:bodyPr/>
                    <a:lstStyle/>
                    <a:p>
                      <a:r>
                        <a:rPr lang="en-GB" sz="1100" b="1" dirty="0">
                          <a:solidFill>
                            <a:schemeClr val="tx2"/>
                          </a:solidFill>
                          <a:latin typeface="+mn-lt"/>
                        </a:rPr>
                        <a:t>December</a:t>
                      </a:r>
                    </a:p>
                  </a:txBody>
                  <a:tcPr marL="61982" marR="61982" marT="30990" marB="30990" anchor="ctr">
                    <a:solidFill>
                      <a:schemeClr val="bg1">
                        <a:alpha val="70000"/>
                      </a:schemeClr>
                    </a:solidFill>
                  </a:tcPr>
                </a:tc>
                <a:tc>
                  <a:txBody>
                    <a:bodyPr/>
                    <a:lstStyle/>
                    <a:p>
                      <a:r>
                        <a:rPr lang="en-GB" sz="1100">
                          <a:solidFill>
                            <a:schemeClr val="tx2"/>
                          </a:solidFill>
                          <a:latin typeface="+mn-lt"/>
                        </a:rPr>
                        <a:t>Review and agree 2022 membership process and pricing.</a:t>
                      </a:r>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2249207782"/>
                  </a:ext>
                </a:extLst>
              </a:tr>
              <a:tr h="405745">
                <a:tc>
                  <a:txBody>
                    <a:bodyPr/>
                    <a:lstStyle/>
                    <a:p>
                      <a:r>
                        <a:rPr lang="en-GB" sz="1100" b="1" dirty="0">
                          <a:solidFill>
                            <a:schemeClr val="tx2"/>
                          </a:solidFill>
                          <a:latin typeface="+mn-lt"/>
                        </a:rPr>
                        <a:t>January</a:t>
                      </a:r>
                    </a:p>
                  </a:txBody>
                  <a:tcPr marL="61982" marR="61982" marT="30990" marB="30990" anchor="ctr">
                    <a:solidFill>
                      <a:schemeClr val="bg1">
                        <a:alpha val="70000"/>
                      </a:schemeClr>
                    </a:solidFill>
                  </a:tcPr>
                </a:tc>
                <a:tc>
                  <a:txBody>
                    <a:bodyPr/>
                    <a:lstStyle/>
                    <a:p>
                      <a:r>
                        <a:rPr lang="en-GB" sz="1100">
                          <a:solidFill>
                            <a:schemeClr val="tx2"/>
                          </a:solidFill>
                          <a:latin typeface="+mn-lt"/>
                        </a:rPr>
                        <a:t>Recruit new members via clubwebsitte and Hillingdon Council walking football programme. </a:t>
                      </a:r>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387486826"/>
                  </a:ext>
                </a:extLst>
              </a:tr>
              <a:tr h="405745">
                <a:tc>
                  <a:txBody>
                    <a:bodyPr/>
                    <a:lstStyle/>
                    <a:p>
                      <a:r>
                        <a:rPr lang="en-GB" sz="1100" b="1" dirty="0">
                          <a:solidFill>
                            <a:schemeClr val="tx2"/>
                          </a:solidFill>
                          <a:latin typeface="+mn-lt"/>
                        </a:rPr>
                        <a:t>February</a:t>
                      </a:r>
                    </a:p>
                  </a:txBody>
                  <a:tcPr marL="61982" marR="61982" marT="30990" marB="30990" anchor="ctr">
                    <a:solidFill>
                      <a:schemeClr val="bg1">
                        <a:alpha val="70000"/>
                      </a:schemeClr>
                    </a:solidFill>
                  </a:tcPr>
                </a:tc>
                <a:tc>
                  <a:txBody>
                    <a:bodyPr/>
                    <a:lstStyle/>
                    <a:p>
                      <a:r>
                        <a:rPr lang="en-GB" sz="1100">
                          <a:solidFill>
                            <a:schemeClr val="tx2"/>
                          </a:solidFill>
                          <a:latin typeface="+mn-lt"/>
                        </a:rPr>
                        <a:t>Middx FA walking football league restarts. </a:t>
                      </a:r>
                    </a:p>
                    <a:p>
                      <a:r>
                        <a:rPr lang="en-GB" sz="1100">
                          <a:solidFill>
                            <a:schemeClr val="tx2"/>
                          </a:solidFill>
                          <a:latin typeface="+mn-lt"/>
                        </a:rPr>
                        <a:t>Discuss with Middx FA 2022 Middx FA walking football County cup.  </a:t>
                      </a:r>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2441902138"/>
                  </a:ext>
                </a:extLst>
              </a:tr>
              <a:tr h="405745">
                <a:tc>
                  <a:txBody>
                    <a:bodyPr/>
                    <a:lstStyle/>
                    <a:p>
                      <a:r>
                        <a:rPr lang="en-GB" sz="1100" b="1" dirty="0">
                          <a:solidFill>
                            <a:schemeClr val="tx2"/>
                          </a:solidFill>
                          <a:latin typeface="+mn-lt"/>
                        </a:rPr>
                        <a:t>March</a:t>
                      </a:r>
                    </a:p>
                  </a:txBody>
                  <a:tcPr marL="61982" marR="61982" marT="30990" marB="30990" anchor="ctr">
                    <a:solidFill>
                      <a:schemeClr val="bg1">
                        <a:alpha val="70000"/>
                      </a:schemeClr>
                    </a:solidFill>
                  </a:tcPr>
                </a:tc>
                <a:tc>
                  <a:txBody>
                    <a:bodyPr/>
                    <a:lstStyle/>
                    <a:p>
                      <a:r>
                        <a:rPr lang="en-GB" sz="1100">
                          <a:solidFill>
                            <a:schemeClr val="tx2"/>
                          </a:solidFill>
                          <a:latin typeface="+mn-lt"/>
                        </a:rPr>
                        <a:t>Scope 2022/23 Middx FA walking football league as a discussion document for the Middx FA</a:t>
                      </a:r>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2986107211"/>
                  </a:ext>
                </a:extLst>
              </a:tr>
              <a:tr h="405745">
                <a:tc>
                  <a:txBody>
                    <a:bodyPr/>
                    <a:lstStyle/>
                    <a:p>
                      <a:r>
                        <a:rPr lang="en-GB" sz="1100" b="1" dirty="0">
                          <a:solidFill>
                            <a:schemeClr val="tx2"/>
                          </a:solidFill>
                          <a:latin typeface="+mn-lt"/>
                        </a:rPr>
                        <a:t>April</a:t>
                      </a:r>
                    </a:p>
                  </a:txBody>
                  <a:tcPr marL="61982" marR="61982" marT="30990" marB="30990" anchor="ctr">
                    <a:solidFill>
                      <a:schemeClr val="bg1">
                        <a:alpha val="70000"/>
                      </a:schemeClr>
                    </a:solidFill>
                  </a:tcPr>
                </a:tc>
                <a:tc>
                  <a:txBody>
                    <a:bodyPr/>
                    <a:lstStyle/>
                    <a:p>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659637942"/>
                  </a:ext>
                </a:extLst>
              </a:tr>
              <a:tr h="405745">
                <a:tc>
                  <a:txBody>
                    <a:bodyPr/>
                    <a:lstStyle/>
                    <a:p>
                      <a:r>
                        <a:rPr lang="en-GB" sz="1100" b="1" dirty="0">
                          <a:solidFill>
                            <a:schemeClr val="tx2"/>
                          </a:solidFill>
                          <a:latin typeface="+mn-lt"/>
                        </a:rPr>
                        <a:t>May</a:t>
                      </a:r>
                    </a:p>
                  </a:txBody>
                  <a:tcPr marL="61982" marR="61982" marT="30990" marB="30990" anchor="ctr">
                    <a:solidFill>
                      <a:schemeClr val="bg1">
                        <a:alpha val="70000"/>
                      </a:schemeClr>
                    </a:solidFill>
                  </a:tcPr>
                </a:tc>
                <a:tc>
                  <a:txBody>
                    <a:bodyPr/>
                    <a:lstStyle/>
                    <a:p>
                      <a:endParaRPr lang="en-GB" sz="11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356207555"/>
                  </a:ext>
                </a:extLst>
              </a:tr>
            </a:tbl>
          </a:graphicData>
        </a:graphic>
      </p:graphicFrame>
    </p:spTree>
    <p:extLst>
      <p:ext uri="{BB962C8B-B14F-4D97-AF65-F5344CB8AC3E}">
        <p14:creationId xmlns:p14="http://schemas.microsoft.com/office/powerpoint/2010/main" val="101356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06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8FE7999-4C02-490F-BB9B-020FF4E77492}"/>
              </a:ext>
            </a:extLst>
          </p:cNvPr>
          <p:cNvGrpSpPr/>
          <p:nvPr/>
        </p:nvGrpSpPr>
        <p:grpSpPr>
          <a:xfrm>
            <a:off x="648446" y="1935540"/>
            <a:ext cx="1016000" cy="1493460"/>
            <a:chOff x="457199" y="2182247"/>
            <a:chExt cx="1016000" cy="1493460"/>
          </a:xfrm>
        </p:grpSpPr>
        <p:sp>
          <p:nvSpPr>
            <p:cNvPr id="48" name="Rectangle 47">
              <a:extLst>
                <a:ext uri="{FF2B5EF4-FFF2-40B4-BE49-F238E27FC236}">
                  <a16:creationId xmlns:a16="http://schemas.microsoft.com/office/drawing/2014/main" id="{2421E521-8586-48C9-B2D0-F78B7CBE580F}"/>
                </a:ext>
              </a:extLst>
            </p:cNvPr>
            <p:cNvSpPr/>
            <p:nvPr/>
          </p:nvSpPr>
          <p:spPr>
            <a:xfrm>
              <a:off x="457199" y="2182247"/>
              <a:ext cx="1016000" cy="149346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Club House</a:t>
              </a:r>
            </a:p>
          </p:txBody>
        </p:sp>
        <p:pic>
          <p:nvPicPr>
            <p:cNvPr id="49" name="Picture 48" descr="A picture containing ax, silhouette&#10;&#10;Description automatically generated">
              <a:extLst>
                <a:ext uri="{FF2B5EF4-FFF2-40B4-BE49-F238E27FC236}">
                  <a16:creationId xmlns:a16="http://schemas.microsoft.com/office/drawing/2014/main" id="{B5CCDCF9-3C15-43AE-B887-6B6CF097E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01" y="2406937"/>
              <a:ext cx="433147" cy="582812"/>
            </a:xfrm>
            <a:prstGeom prst="rect">
              <a:avLst/>
            </a:prstGeom>
          </p:spPr>
        </p:pic>
      </p:grpSp>
      <p:grpSp>
        <p:nvGrpSpPr>
          <p:cNvPr id="50" name="Group 49">
            <a:extLst>
              <a:ext uri="{FF2B5EF4-FFF2-40B4-BE49-F238E27FC236}">
                <a16:creationId xmlns:a16="http://schemas.microsoft.com/office/drawing/2014/main" id="{C253735F-D51C-4DCB-A7B1-035334CBE03B}"/>
              </a:ext>
            </a:extLst>
          </p:cNvPr>
          <p:cNvGrpSpPr/>
          <p:nvPr/>
        </p:nvGrpSpPr>
        <p:grpSpPr>
          <a:xfrm>
            <a:off x="648446" y="4204985"/>
            <a:ext cx="1016000" cy="1503006"/>
            <a:chOff x="457199" y="4450899"/>
            <a:chExt cx="1016000" cy="1503006"/>
          </a:xfrm>
        </p:grpSpPr>
        <p:sp>
          <p:nvSpPr>
            <p:cNvPr id="51" name="Rectangle 50">
              <a:extLst>
                <a:ext uri="{FF2B5EF4-FFF2-40B4-BE49-F238E27FC236}">
                  <a16:creationId xmlns:a16="http://schemas.microsoft.com/office/drawing/2014/main" id="{C8A02448-442B-443D-9DDB-FE492A3C2ADD}"/>
                </a:ext>
              </a:extLst>
            </p:cNvPr>
            <p:cNvSpPr/>
            <p:nvPr/>
          </p:nvSpPr>
          <p:spPr>
            <a:xfrm>
              <a:off x="457199" y="4450899"/>
              <a:ext cx="1016000" cy="1503006"/>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Car</a:t>
              </a:r>
              <a:br>
                <a:rPr lang="en-GB" dirty="0"/>
              </a:br>
              <a:r>
                <a:rPr lang="en-GB" dirty="0"/>
                <a:t>Park</a:t>
              </a:r>
            </a:p>
          </p:txBody>
        </p:sp>
        <p:pic>
          <p:nvPicPr>
            <p:cNvPr id="52" name="Picture 51" descr="Icon&#10;&#10;Description automatically generated">
              <a:extLst>
                <a:ext uri="{FF2B5EF4-FFF2-40B4-BE49-F238E27FC236}">
                  <a16:creationId xmlns:a16="http://schemas.microsoft.com/office/drawing/2014/main" id="{511FEE27-5214-4236-BF2E-590E52115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4" y="4669302"/>
              <a:ext cx="724369" cy="526074"/>
            </a:xfrm>
            <a:prstGeom prst="rect">
              <a:avLst/>
            </a:prstGeom>
          </p:spPr>
        </p:pic>
      </p:grpSp>
      <p:grpSp>
        <p:nvGrpSpPr>
          <p:cNvPr id="6" name="Group 5">
            <a:extLst>
              <a:ext uri="{FF2B5EF4-FFF2-40B4-BE49-F238E27FC236}">
                <a16:creationId xmlns:a16="http://schemas.microsoft.com/office/drawing/2014/main" id="{CFBCE02A-7554-43EC-83B6-5D06B7C63ED2}"/>
              </a:ext>
            </a:extLst>
          </p:cNvPr>
          <p:cNvGrpSpPr/>
          <p:nvPr/>
        </p:nvGrpSpPr>
        <p:grpSpPr>
          <a:xfrm>
            <a:off x="2100214" y="1874740"/>
            <a:ext cx="1850233" cy="1554260"/>
            <a:chOff x="1908967" y="1924342"/>
            <a:chExt cx="1850233" cy="1554260"/>
          </a:xfrm>
        </p:grpSpPr>
        <p:sp>
          <p:nvSpPr>
            <p:cNvPr id="44" name="TextBox 43">
              <a:extLst>
                <a:ext uri="{FF2B5EF4-FFF2-40B4-BE49-F238E27FC236}">
                  <a16:creationId xmlns:a16="http://schemas.microsoft.com/office/drawing/2014/main" id="{EE41B290-7553-4004-B089-4FBE22776B25}"/>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5" name="Group 4">
              <a:extLst>
                <a:ext uri="{FF2B5EF4-FFF2-40B4-BE49-F238E27FC236}">
                  <a16:creationId xmlns:a16="http://schemas.microsoft.com/office/drawing/2014/main" id="{8FA47148-E7F7-47F0-9679-C25E638AC5FD}"/>
                </a:ext>
              </a:extLst>
            </p:cNvPr>
            <p:cNvGrpSpPr/>
            <p:nvPr/>
          </p:nvGrpSpPr>
          <p:grpSpPr>
            <a:xfrm>
              <a:off x="1908967" y="2181050"/>
              <a:ext cx="1850233" cy="1297552"/>
              <a:chOff x="1908967" y="2181050"/>
              <a:chExt cx="1850233" cy="1297552"/>
            </a:xfrm>
          </p:grpSpPr>
          <p:sp>
            <p:nvSpPr>
              <p:cNvPr id="45" name="Rectangle 44">
                <a:extLst>
                  <a:ext uri="{FF2B5EF4-FFF2-40B4-BE49-F238E27FC236}">
                    <a16:creationId xmlns:a16="http://schemas.microsoft.com/office/drawing/2014/main" id="{465D3501-406D-4BDC-AD81-A75202C4E36F}"/>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descr="Diagram&#10;&#10;Description automatically generated">
                <a:extLst>
                  <a:ext uri="{FF2B5EF4-FFF2-40B4-BE49-F238E27FC236}">
                    <a16:creationId xmlns:a16="http://schemas.microsoft.com/office/drawing/2014/main" id="{D16A94A9-3BDC-4D7D-B869-91D3E49DA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53" name="Group 52">
            <a:extLst>
              <a:ext uri="{FF2B5EF4-FFF2-40B4-BE49-F238E27FC236}">
                <a16:creationId xmlns:a16="http://schemas.microsoft.com/office/drawing/2014/main" id="{45427AC2-F9B6-4DF3-A8FF-4B8C927FE041}"/>
              </a:ext>
            </a:extLst>
          </p:cNvPr>
          <p:cNvGrpSpPr/>
          <p:nvPr/>
        </p:nvGrpSpPr>
        <p:grpSpPr>
          <a:xfrm>
            <a:off x="2100214" y="4153731"/>
            <a:ext cx="1850233" cy="1554260"/>
            <a:chOff x="1908967" y="1924342"/>
            <a:chExt cx="1850233" cy="1554260"/>
          </a:xfrm>
        </p:grpSpPr>
        <p:sp>
          <p:nvSpPr>
            <p:cNvPr id="54" name="TextBox 53">
              <a:extLst>
                <a:ext uri="{FF2B5EF4-FFF2-40B4-BE49-F238E27FC236}">
                  <a16:creationId xmlns:a16="http://schemas.microsoft.com/office/drawing/2014/main" id="{9088847D-F084-4D41-B183-5D11DEAE7EE4}"/>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55" name="Group 54">
              <a:extLst>
                <a:ext uri="{FF2B5EF4-FFF2-40B4-BE49-F238E27FC236}">
                  <a16:creationId xmlns:a16="http://schemas.microsoft.com/office/drawing/2014/main" id="{EE0BE58D-F4FD-4847-963C-30A6F9372DA3}"/>
                </a:ext>
              </a:extLst>
            </p:cNvPr>
            <p:cNvGrpSpPr/>
            <p:nvPr/>
          </p:nvGrpSpPr>
          <p:grpSpPr>
            <a:xfrm>
              <a:off x="1908967" y="2181050"/>
              <a:ext cx="1850233" cy="1297552"/>
              <a:chOff x="1908967" y="2181050"/>
              <a:chExt cx="1850233" cy="1297552"/>
            </a:xfrm>
          </p:grpSpPr>
          <p:sp>
            <p:nvSpPr>
              <p:cNvPr id="56" name="Rectangle 55">
                <a:extLst>
                  <a:ext uri="{FF2B5EF4-FFF2-40B4-BE49-F238E27FC236}">
                    <a16:creationId xmlns:a16="http://schemas.microsoft.com/office/drawing/2014/main" id="{DE4D961A-1D0D-4378-943F-4CE4686E753D}"/>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7" name="Picture 56" descr="Diagram&#10;&#10;Description automatically generated">
                <a:extLst>
                  <a:ext uri="{FF2B5EF4-FFF2-40B4-BE49-F238E27FC236}">
                    <a16:creationId xmlns:a16="http://schemas.microsoft.com/office/drawing/2014/main" id="{881F0A96-67D7-4FC7-87E6-1796BEC29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9" name="Group 8">
            <a:extLst>
              <a:ext uri="{FF2B5EF4-FFF2-40B4-BE49-F238E27FC236}">
                <a16:creationId xmlns:a16="http://schemas.microsoft.com/office/drawing/2014/main" id="{6F19EAB7-C532-466F-B19B-28E0170CF45F}"/>
              </a:ext>
            </a:extLst>
          </p:cNvPr>
          <p:cNvGrpSpPr/>
          <p:nvPr/>
        </p:nvGrpSpPr>
        <p:grpSpPr>
          <a:xfrm>
            <a:off x="4464464" y="1734522"/>
            <a:ext cx="2009123" cy="1679063"/>
            <a:chOff x="4273217" y="1924376"/>
            <a:chExt cx="2009123" cy="1679063"/>
          </a:xfrm>
        </p:grpSpPr>
        <p:sp>
          <p:nvSpPr>
            <p:cNvPr id="30" name="Rectangle 29">
              <a:extLst>
                <a:ext uri="{FF2B5EF4-FFF2-40B4-BE49-F238E27FC236}">
                  <a16:creationId xmlns:a16="http://schemas.microsoft.com/office/drawing/2014/main" id="{B4F948A9-CDF9-4F05-B723-59F308A5D154}"/>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CF093DFC-6DFA-48F0-BC36-D06FBB859AA8}"/>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8" name="Picture 7" descr="Diagram&#10;&#10;Description automatically generated">
              <a:extLst>
                <a:ext uri="{FF2B5EF4-FFF2-40B4-BE49-F238E27FC236}">
                  <a16:creationId xmlns:a16="http://schemas.microsoft.com/office/drawing/2014/main" id="{74C6DA60-B763-4856-9391-63469C6A4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12" name="Group 11">
            <a:extLst>
              <a:ext uri="{FF2B5EF4-FFF2-40B4-BE49-F238E27FC236}">
                <a16:creationId xmlns:a16="http://schemas.microsoft.com/office/drawing/2014/main" id="{20F6A3BB-D5EA-4925-9B23-E7B22B9FA0E0}"/>
              </a:ext>
            </a:extLst>
          </p:cNvPr>
          <p:cNvGrpSpPr/>
          <p:nvPr/>
        </p:nvGrpSpPr>
        <p:grpSpPr>
          <a:xfrm>
            <a:off x="6866986" y="1465702"/>
            <a:ext cx="2357184" cy="1944779"/>
            <a:chOff x="6675739" y="1666470"/>
            <a:chExt cx="2357184" cy="1944779"/>
          </a:xfrm>
        </p:grpSpPr>
        <p:sp>
          <p:nvSpPr>
            <p:cNvPr id="20" name="Rectangle 19">
              <a:extLst>
                <a:ext uri="{FF2B5EF4-FFF2-40B4-BE49-F238E27FC236}">
                  <a16:creationId xmlns:a16="http://schemas.microsoft.com/office/drawing/2014/main" id="{DF9DEF94-A182-418D-BE94-D532E43E4768}"/>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0560516-2633-42E4-B2CD-C73292B4744E}"/>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11" name="Picture 10" descr="Diagram&#10;&#10;Description automatically generated">
              <a:extLst>
                <a:ext uri="{FF2B5EF4-FFF2-40B4-BE49-F238E27FC236}">
                  <a16:creationId xmlns:a16="http://schemas.microsoft.com/office/drawing/2014/main" id="{F505F323-7F4E-45D8-8393-7DE4870A0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grpSp>
        <p:nvGrpSpPr>
          <p:cNvPr id="58" name="Group 57">
            <a:extLst>
              <a:ext uri="{FF2B5EF4-FFF2-40B4-BE49-F238E27FC236}">
                <a16:creationId xmlns:a16="http://schemas.microsoft.com/office/drawing/2014/main" id="{41417CCE-17BD-4CD0-BEE1-EF58920C9F4F}"/>
              </a:ext>
            </a:extLst>
          </p:cNvPr>
          <p:cNvGrpSpPr/>
          <p:nvPr/>
        </p:nvGrpSpPr>
        <p:grpSpPr>
          <a:xfrm>
            <a:off x="4464464" y="4016477"/>
            <a:ext cx="2009123" cy="1679063"/>
            <a:chOff x="4273217" y="1924376"/>
            <a:chExt cx="2009123" cy="1679063"/>
          </a:xfrm>
        </p:grpSpPr>
        <p:sp>
          <p:nvSpPr>
            <p:cNvPr id="59" name="Rectangle 58">
              <a:extLst>
                <a:ext uri="{FF2B5EF4-FFF2-40B4-BE49-F238E27FC236}">
                  <a16:creationId xmlns:a16="http://schemas.microsoft.com/office/drawing/2014/main" id="{91E60597-E037-4135-9763-1D427CD9BF9F}"/>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0" name="TextBox 59">
              <a:extLst>
                <a:ext uri="{FF2B5EF4-FFF2-40B4-BE49-F238E27FC236}">
                  <a16:creationId xmlns:a16="http://schemas.microsoft.com/office/drawing/2014/main" id="{6A5E44B2-DD8E-4115-8B3D-29F78783D3CC}"/>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61" name="Picture 60" descr="Diagram&#10;&#10;Description automatically generated">
              <a:extLst>
                <a:ext uri="{FF2B5EF4-FFF2-40B4-BE49-F238E27FC236}">
                  <a16:creationId xmlns:a16="http://schemas.microsoft.com/office/drawing/2014/main" id="{4CE5C97E-BFC5-4EC7-86DD-00817ACAB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62" name="Group 61">
            <a:extLst>
              <a:ext uri="{FF2B5EF4-FFF2-40B4-BE49-F238E27FC236}">
                <a16:creationId xmlns:a16="http://schemas.microsoft.com/office/drawing/2014/main" id="{EA88F4FD-9E4C-4CBF-AF1B-A82D2C37FD0C}"/>
              </a:ext>
            </a:extLst>
          </p:cNvPr>
          <p:cNvGrpSpPr/>
          <p:nvPr/>
        </p:nvGrpSpPr>
        <p:grpSpPr>
          <a:xfrm>
            <a:off x="6866986" y="3758571"/>
            <a:ext cx="2357184" cy="1944779"/>
            <a:chOff x="6675739" y="1666470"/>
            <a:chExt cx="2357184" cy="1944779"/>
          </a:xfrm>
        </p:grpSpPr>
        <p:sp>
          <p:nvSpPr>
            <p:cNvPr id="63" name="Rectangle 62">
              <a:extLst>
                <a:ext uri="{FF2B5EF4-FFF2-40B4-BE49-F238E27FC236}">
                  <a16:creationId xmlns:a16="http://schemas.microsoft.com/office/drawing/2014/main" id="{64E3A77F-1CDD-4C52-8BF1-367311162D55}"/>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2E95C477-1F0A-4973-836F-3BC5083CF61B}"/>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65" name="Picture 64" descr="Diagram&#10;&#10;Description automatically generated">
              <a:extLst>
                <a:ext uri="{FF2B5EF4-FFF2-40B4-BE49-F238E27FC236}">
                  <a16:creationId xmlns:a16="http://schemas.microsoft.com/office/drawing/2014/main" id="{DE98BB83-A2E8-4C81-8F12-D96293B4E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spTree>
    <p:extLst>
      <p:ext uri="{BB962C8B-B14F-4D97-AF65-F5344CB8AC3E}">
        <p14:creationId xmlns:p14="http://schemas.microsoft.com/office/powerpoint/2010/main" val="115881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0721DE-1C34-4B67-B114-9A80284C6422}"/>
              </a:ext>
            </a:extLst>
          </p:cNvPr>
          <p:cNvGraphicFramePr>
            <a:graphicFrameLocks/>
          </p:cNvGraphicFramePr>
          <p:nvPr>
            <p:extLst>
              <p:ext uri="{D42A27DB-BD31-4B8C-83A1-F6EECF244321}">
                <p14:modId xmlns:p14="http://schemas.microsoft.com/office/powerpoint/2010/main" val="3542061855"/>
              </p:ext>
            </p:extLst>
          </p:nvPr>
        </p:nvGraphicFramePr>
        <p:xfrm>
          <a:off x="350679" y="1097770"/>
          <a:ext cx="4739136" cy="1563308"/>
        </p:xfrm>
        <a:graphic>
          <a:graphicData uri="http://schemas.openxmlformats.org/drawingml/2006/table">
            <a:tbl>
              <a:tblPr firstRow="1" bandRow="1">
                <a:tableStyleId>{BDBED569-4797-4DF1-A0F4-6AAB3CD982D8}</a:tableStyleId>
              </a:tblPr>
              <a:tblGrid>
                <a:gridCol w="799009">
                  <a:extLst>
                    <a:ext uri="{9D8B030D-6E8A-4147-A177-3AD203B41FA5}">
                      <a16:colId xmlns:a16="http://schemas.microsoft.com/office/drawing/2014/main" val="613843245"/>
                    </a:ext>
                  </a:extLst>
                </a:gridCol>
                <a:gridCol w="2086584">
                  <a:extLst>
                    <a:ext uri="{9D8B030D-6E8A-4147-A177-3AD203B41FA5}">
                      <a16:colId xmlns:a16="http://schemas.microsoft.com/office/drawing/2014/main" val="4125670610"/>
                    </a:ext>
                  </a:extLst>
                </a:gridCol>
                <a:gridCol w="651158">
                  <a:extLst>
                    <a:ext uri="{9D8B030D-6E8A-4147-A177-3AD203B41FA5}">
                      <a16:colId xmlns:a16="http://schemas.microsoft.com/office/drawing/2014/main" val="1843831257"/>
                    </a:ext>
                  </a:extLst>
                </a:gridCol>
                <a:gridCol w="1202385">
                  <a:extLst>
                    <a:ext uri="{9D8B030D-6E8A-4147-A177-3AD203B41FA5}">
                      <a16:colId xmlns:a16="http://schemas.microsoft.com/office/drawing/2014/main" val="1179260706"/>
                    </a:ext>
                  </a:extLst>
                </a:gridCol>
              </a:tblGrid>
              <a:tr h="289690">
                <a:tc gridSpan="4">
                  <a:txBody>
                    <a:bodyPr/>
                    <a:lstStyle/>
                    <a:p>
                      <a:pPr algn="l"/>
                      <a:r>
                        <a:rPr lang="en-GB" sz="900" b="1" dirty="0">
                          <a:solidFill>
                            <a:schemeClr val="bg1"/>
                          </a:solidFill>
                        </a:rPr>
                        <a:t>Club contact details</a:t>
                      </a:r>
                    </a:p>
                  </a:txBody>
                  <a:tcPr marL="61129" marR="61129" marT="30564" marB="30564"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9840383"/>
                  </a:ext>
                </a:extLst>
              </a:tr>
              <a:tr h="360278">
                <a:tc>
                  <a:txBody>
                    <a:bodyPr/>
                    <a:lstStyle/>
                    <a:p>
                      <a:pPr algn="l"/>
                      <a:r>
                        <a:rPr lang="en-GB" sz="900" b="1" dirty="0">
                          <a:solidFill>
                            <a:schemeClr val="tx2"/>
                          </a:solidFill>
                        </a:rPr>
                        <a:t>Club Name</a:t>
                      </a:r>
                    </a:p>
                  </a:txBody>
                  <a:tcPr marL="75013" marR="75013" marT="37505" marB="37505" anchor="ctr">
                    <a:solidFill>
                      <a:schemeClr val="bg2">
                        <a:lumMod val="20000"/>
                        <a:lumOff val="80000"/>
                        <a:alpha val="70000"/>
                      </a:schemeClr>
                    </a:solidFill>
                  </a:tcPr>
                </a:tc>
                <a:tc gridSpan="3">
                  <a:txBody>
                    <a:bodyPr/>
                    <a:lstStyle/>
                    <a:p>
                      <a:pPr algn="l"/>
                      <a:r>
                        <a:rPr lang="en-GB" sz="1200">
                          <a:solidFill>
                            <a:schemeClr val="tx2"/>
                          </a:solidFill>
                        </a:rPr>
                        <a:t>UXBRIDGE AMBLERS WALKING FOOTBALL CLUB </a:t>
                      </a:r>
                      <a:endParaRPr lang="en-GB" sz="1200" dirty="0">
                        <a:solidFill>
                          <a:schemeClr val="tx2"/>
                        </a:solidFill>
                      </a:endParaRP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38776"/>
                  </a:ext>
                </a:extLst>
              </a:tr>
              <a:tr h="360278">
                <a:tc>
                  <a:txBody>
                    <a:bodyPr/>
                    <a:lstStyle/>
                    <a:p>
                      <a:pPr algn="l"/>
                      <a:r>
                        <a:rPr lang="en-GB" sz="900" b="1" dirty="0">
                          <a:solidFill>
                            <a:schemeClr val="tx2"/>
                          </a:solidFill>
                        </a:rPr>
                        <a:t>Club Address</a:t>
                      </a:r>
                    </a:p>
                  </a:txBody>
                  <a:tcPr marL="75013" marR="75013" marT="37505" marB="37505" anchor="ctr">
                    <a:solidFill>
                      <a:schemeClr val="bg2">
                        <a:lumMod val="20000"/>
                        <a:lumOff val="80000"/>
                        <a:alpha val="70000"/>
                      </a:schemeClr>
                    </a:solidFill>
                  </a:tcPr>
                </a:tc>
                <a:tc>
                  <a:txBody>
                    <a:bodyPr/>
                    <a:lstStyle/>
                    <a:p>
                      <a:pPr algn="l"/>
                      <a:r>
                        <a:rPr lang="en-GB" sz="1200">
                          <a:solidFill>
                            <a:schemeClr val="tx2"/>
                          </a:solidFill>
                        </a:rPr>
                        <a:t>Hillingdon Sports and Leisure Centre ,3g pitch.</a:t>
                      </a:r>
                    </a:p>
                    <a:p>
                      <a:pPr algn="l"/>
                      <a:r>
                        <a:rPr lang="en-GB" sz="1200">
                          <a:solidFill>
                            <a:schemeClr val="tx2"/>
                          </a:solidFill>
                        </a:rPr>
                        <a:t>Getting Way, Uxbridge </a:t>
                      </a:r>
                      <a:endParaRPr lang="en-GB" sz="1200" dirty="0">
                        <a:solidFill>
                          <a:schemeClr val="tx2"/>
                        </a:solidFill>
                      </a:endParaRPr>
                    </a:p>
                  </a:txBody>
                  <a:tcPr marL="75013" marR="75013" marT="37505" marB="37505" anchor="ctr">
                    <a:solidFill>
                      <a:schemeClr val="bg1">
                        <a:alpha val="70000"/>
                      </a:schemeClr>
                    </a:solidFill>
                  </a:tcPr>
                </a:tc>
                <a:tc>
                  <a:txBody>
                    <a:bodyPr/>
                    <a:lstStyle/>
                    <a:p>
                      <a:pPr algn="l"/>
                      <a:r>
                        <a:rPr lang="en-GB" sz="900" b="1" spc="-50" baseline="0" dirty="0">
                          <a:solidFill>
                            <a:schemeClr val="tx2"/>
                          </a:solidFill>
                        </a:rPr>
                        <a:t>Postcode</a:t>
                      </a:r>
                    </a:p>
                  </a:txBody>
                  <a:tcPr marL="75013" marR="75013" marT="37505" marB="37505" anchor="ctr">
                    <a:solidFill>
                      <a:schemeClr val="bg2">
                        <a:lumMod val="20000"/>
                        <a:lumOff val="80000"/>
                        <a:alpha val="70000"/>
                      </a:schemeClr>
                    </a:solidFill>
                  </a:tcPr>
                </a:tc>
                <a:tc>
                  <a:txBody>
                    <a:bodyPr/>
                    <a:lstStyle/>
                    <a:p>
                      <a:pPr algn="l"/>
                      <a:r>
                        <a:rPr lang="en-GB" sz="1200">
                          <a:solidFill>
                            <a:schemeClr val="tx2"/>
                          </a:solidFill>
                        </a:rPr>
                        <a:t>UB8 1ES</a:t>
                      </a:r>
                      <a:endParaRPr lang="en-GB" sz="120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289690">
                <a:tc>
                  <a:txBody>
                    <a:bodyPr/>
                    <a:lstStyle/>
                    <a:p>
                      <a:pPr algn="l"/>
                      <a:r>
                        <a:rPr lang="en-GB" sz="900" b="1" dirty="0">
                          <a:solidFill>
                            <a:schemeClr val="tx2"/>
                          </a:solidFill>
                        </a:rPr>
                        <a:t>Telephone</a:t>
                      </a:r>
                    </a:p>
                  </a:txBody>
                  <a:tcPr marL="75013" marR="75013" marT="37505" marB="37505" anchor="ctr">
                    <a:solidFill>
                      <a:schemeClr val="bg2">
                        <a:lumMod val="20000"/>
                        <a:lumOff val="80000"/>
                        <a:alpha val="70000"/>
                      </a:schemeClr>
                    </a:solidFill>
                  </a:tcPr>
                </a:tc>
                <a:tc gridSpan="3">
                  <a:txBody>
                    <a:bodyPr/>
                    <a:lstStyle/>
                    <a:p>
                      <a:pPr algn="l"/>
                      <a:endParaRPr lang="en-GB" sz="1200" dirty="0">
                        <a:solidFill>
                          <a:schemeClr val="tx2"/>
                        </a:solidFill>
                      </a:endParaRP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7704828"/>
                  </a:ext>
                </a:extLst>
              </a:tr>
            </a:tbl>
          </a:graphicData>
        </a:graphic>
      </p:graphicFrame>
      <p:graphicFrame>
        <p:nvGraphicFramePr>
          <p:cNvPr id="4" name="Table 3">
            <a:extLst>
              <a:ext uri="{FF2B5EF4-FFF2-40B4-BE49-F238E27FC236}">
                <a16:creationId xmlns:a16="http://schemas.microsoft.com/office/drawing/2014/main" id="{86126DC7-9D59-4380-B2A7-3EA72B084BA0}"/>
              </a:ext>
            </a:extLst>
          </p:cNvPr>
          <p:cNvGraphicFramePr>
            <a:graphicFrameLocks/>
          </p:cNvGraphicFramePr>
          <p:nvPr>
            <p:extLst>
              <p:ext uri="{D42A27DB-BD31-4B8C-83A1-F6EECF244321}">
                <p14:modId xmlns:p14="http://schemas.microsoft.com/office/powerpoint/2010/main" val="1562035810"/>
              </p:ext>
            </p:extLst>
          </p:nvPr>
        </p:nvGraphicFramePr>
        <p:xfrm>
          <a:off x="350679" y="2397706"/>
          <a:ext cx="4739135" cy="2368957"/>
        </p:xfrm>
        <a:graphic>
          <a:graphicData uri="http://schemas.openxmlformats.org/drawingml/2006/table">
            <a:tbl>
              <a:tblPr firstRow="1" bandRow="1">
                <a:tableStyleId>{BDBED569-4797-4DF1-A0F4-6AAB3CD982D8}</a:tableStyleId>
              </a:tblPr>
              <a:tblGrid>
                <a:gridCol w="799009">
                  <a:extLst>
                    <a:ext uri="{9D8B030D-6E8A-4147-A177-3AD203B41FA5}">
                      <a16:colId xmlns:a16="http://schemas.microsoft.com/office/drawing/2014/main" val="613843245"/>
                    </a:ext>
                  </a:extLst>
                </a:gridCol>
                <a:gridCol w="2086583">
                  <a:extLst>
                    <a:ext uri="{9D8B030D-6E8A-4147-A177-3AD203B41FA5}">
                      <a16:colId xmlns:a16="http://schemas.microsoft.com/office/drawing/2014/main" val="4125670610"/>
                    </a:ext>
                  </a:extLst>
                </a:gridCol>
                <a:gridCol w="651158">
                  <a:extLst>
                    <a:ext uri="{9D8B030D-6E8A-4147-A177-3AD203B41FA5}">
                      <a16:colId xmlns:a16="http://schemas.microsoft.com/office/drawing/2014/main" val="1843831257"/>
                    </a:ext>
                  </a:extLst>
                </a:gridCol>
                <a:gridCol w="1202385">
                  <a:extLst>
                    <a:ext uri="{9D8B030D-6E8A-4147-A177-3AD203B41FA5}">
                      <a16:colId xmlns:a16="http://schemas.microsoft.com/office/drawing/2014/main" val="1179260706"/>
                    </a:ext>
                  </a:extLst>
                </a:gridCol>
              </a:tblGrid>
              <a:tr h="289690">
                <a:tc gridSpan="4">
                  <a:txBody>
                    <a:bodyPr/>
                    <a:lstStyle/>
                    <a:p>
                      <a:pPr algn="l"/>
                      <a:r>
                        <a:rPr lang="en-GB" sz="900" b="1" dirty="0">
                          <a:solidFill>
                            <a:schemeClr val="bg1"/>
                          </a:solidFill>
                        </a:rPr>
                        <a:t>First Aider / Helper Information</a:t>
                      </a:r>
                    </a:p>
                  </a:txBody>
                  <a:tcPr marL="61129" marR="61129" marT="30564" marB="30564"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9840383"/>
                  </a:ext>
                </a:extLst>
              </a:tr>
              <a:tr h="360278">
                <a:tc>
                  <a:txBody>
                    <a:bodyPr/>
                    <a:lstStyle/>
                    <a:p>
                      <a:pPr algn="l"/>
                      <a:r>
                        <a:rPr lang="en-GB" sz="900" b="1" dirty="0">
                          <a:solidFill>
                            <a:schemeClr val="tx2"/>
                          </a:solidFill>
                        </a:rPr>
                        <a:t>Name</a:t>
                      </a:r>
                    </a:p>
                  </a:txBody>
                  <a:tcPr marL="75013" marR="75013" marT="37505" marB="37505" anchor="ctr">
                    <a:solidFill>
                      <a:schemeClr val="bg2">
                        <a:lumMod val="20000"/>
                        <a:lumOff val="80000"/>
                        <a:alpha val="70000"/>
                      </a:schemeClr>
                    </a:solidFill>
                  </a:tcPr>
                </a:tc>
                <a:tc>
                  <a:txBody>
                    <a:bodyPr/>
                    <a:lstStyle/>
                    <a:p>
                      <a:pPr algn="l"/>
                      <a:r>
                        <a:rPr lang="en-GB" sz="1200">
                          <a:solidFill>
                            <a:schemeClr val="tx2"/>
                          </a:solidFill>
                        </a:rPr>
                        <a:t>Mick Geraghty</a:t>
                      </a:r>
                      <a:endParaRPr lang="en-GB" sz="1200" dirty="0">
                        <a:solidFill>
                          <a:schemeClr val="tx2"/>
                        </a:solidFill>
                      </a:endParaRPr>
                    </a:p>
                  </a:txBody>
                  <a:tcPr marL="75013" marR="75013" marT="37505" marB="37505" anchor="ctr">
                    <a:solidFill>
                      <a:schemeClr val="bg1">
                        <a:alpha val="70000"/>
                      </a:schemeClr>
                    </a:solidFill>
                  </a:tcPr>
                </a:tc>
                <a:tc>
                  <a:txBody>
                    <a:bodyPr/>
                    <a:lstStyle/>
                    <a:p>
                      <a:pPr algn="l"/>
                      <a:r>
                        <a:rPr lang="en-GB" sz="900" b="1" dirty="0">
                          <a:solidFill>
                            <a:schemeClr val="tx2"/>
                          </a:solidFill>
                        </a:rPr>
                        <a:t>Mobile number</a:t>
                      </a:r>
                    </a:p>
                  </a:txBody>
                  <a:tcPr marL="75013" marR="75013" marT="37505" marB="37505" anchor="ctr">
                    <a:solidFill>
                      <a:schemeClr val="bg2">
                        <a:lumMod val="20000"/>
                        <a:lumOff val="80000"/>
                        <a:alpha val="70000"/>
                      </a:schemeClr>
                    </a:solidFill>
                  </a:tcPr>
                </a:tc>
                <a:tc>
                  <a:txBody>
                    <a:bodyPr/>
                    <a:lstStyle/>
                    <a:p>
                      <a:pPr algn="l"/>
                      <a:r>
                        <a:rPr lang="en-GB" sz="1200">
                          <a:solidFill>
                            <a:schemeClr val="tx2"/>
                          </a:solidFill>
                        </a:rPr>
                        <a:t>07836568896</a:t>
                      </a:r>
                      <a:endParaRPr lang="en-GB" sz="120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645544">
                <a:tc>
                  <a:txBody>
                    <a:bodyPr/>
                    <a:lstStyle/>
                    <a:p>
                      <a:pPr algn="l"/>
                      <a:r>
                        <a:rPr lang="en-GB" sz="900" b="1" dirty="0">
                          <a:solidFill>
                            <a:schemeClr val="tx2"/>
                          </a:solidFill>
                        </a:rPr>
                        <a:t>For queries about this EAP</a:t>
                      </a:r>
                    </a:p>
                  </a:txBody>
                  <a:tcPr marL="75013" marR="75013" marT="37505" marB="37505" anchor="ctr">
                    <a:solidFill>
                      <a:schemeClr val="bg2">
                        <a:lumMod val="20000"/>
                        <a:lumOff val="80000"/>
                        <a:alpha val="70000"/>
                      </a:schemeClr>
                    </a:solidFill>
                  </a:tcPr>
                </a:tc>
                <a:tc gridSpan="3">
                  <a:txBody>
                    <a:bodyPr/>
                    <a:lstStyle/>
                    <a:p>
                      <a:pPr algn="l"/>
                      <a:endParaRPr lang="en-GB" sz="1200" dirty="0">
                        <a:solidFill>
                          <a:schemeClr val="tx2"/>
                        </a:solidFill>
                      </a:endParaRP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7704828"/>
                  </a:ext>
                </a:extLst>
              </a:tr>
              <a:tr h="1073445">
                <a:tc>
                  <a:txBody>
                    <a:bodyPr/>
                    <a:lstStyle/>
                    <a:p>
                      <a:pPr algn="l"/>
                      <a:r>
                        <a:rPr lang="en-GB" sz="900" b="1" dirty="0">
                          <a:solidFill>
                            <a:schemeClr val="tx2"/>
                          </a:solidFill>
                        </a:rPr>
                        <a:t>See relevant coach for First Aider on day of match</a:t>
                      </a:r>
                    </a:p>
                  </a:txBody>
                  <a:tcPr marL="75013" marR="75013" marT="37505" marB="37505" anchor="ctr">
                    <a:solidFill>
                      <a:schemeClr val="bg2">
                        <a:lumMod val="20000"/>
                        <a:lumOff val="80000"/>
                        <a:alpha val="70000"/>
                      </a:schemeClr>
                    </a:solidFill>
                  </a:tcPr>
                </a:tc>
                <a:tc gridSpan="3">
                  <a:txBody>
                    <a:bodyPr/>
                    <a:lstStyle/>
                    <a:p>
                      <a:pPr algn="l"/>
                      <a:r>
                        <a:rPr lang="en-GB" sz="1200">
                          <a:solidFill>
                            <a:schemeClr val="tx2"/>
                          </a:solidFill>
                        </a:rPr>
                        <a:t>First Aiders will be identifiable at each training session and on match days by EAP</a:t>
                      </a:r>
                      <a:endParaRPr lang="en-GB" sz="1200" dirty="0">
                        <a:solidFill>
                          <a:schemeClr val="tx2"/>
                        </a:solidFill>
                      </a:endParaRP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5807353"/>
                  </a:ext>
                </a:extLst>
              </a:tr>
            </a:tbl>
          </a:graphicData>
        </a:graphic>
      </p:graphicFrame>
      <p:graphicFrame>
        <p:nvGraphicFramePr>
          <p:cNvPr id="5" name="Table 4">
            <a:extLst>
              <a:ext uri="{FF2B5EF4-FFF2-40B4-BE49-F238E27FC236}">
                <a16:creationId xmlns:a16="http://schemas.microsoft.com/office/drawing/2014/main" id="{9227B7CA-10D3-4F87-A6C2-70A84FB36D67}"/>
              </a:ext>
            </a:extLst>
          </p:cNvPr>
          <p:cNvGraphicFramePr>
            <a:graphicFrameLocks/>
          </p:cNvGraphicFramePr>
          <p:nvPr>
            <p:extLst>
              <p:ext uri="{D42A27DB-BD31-4B8C-83A1-F6EECF244321}">
                <p14:modId xmlns:p14="http://schemas.microsoft.com/office/powerpoint/2010/main" val="4195245408"/>
              </p:ext>
            </p:extLst>
          </p:nvPr>
        </p:nvGraphicFramePr>
        <p:xfrm>
          <a:off x="350679" y="4766663"/>
          <a:ext cx="4739137" cy="1448450"/>
        </p:xfrm>
        <a:graphic>
          <a:graphicData uri="http://schemas.openxmlformats.org/drawingml/2006/table">
            <a:tbl>
              <a:tblPr firstRow="1" bandRow="1">
                <a:tableStyleId>{BDBED569-4797-4DF1-A0F4-6AAB3CD982D8}</a:tableStyleId>
              </a:tblPr>
              <a:tblGrid>
                <a:gridCol w="1508109">
                  <a:extLst>
                    <a:ext uri="{9D8B030D-6E8A-4147-A177-3AD203B41FA5}">
                      <a16:colId xmlns:a16="http://schemas.microsoft.com/office/drawing/2014/main" val="613843245"/>
                    </a:ext>
                  </a:extLst>
                </a:gridCol>
                <a:gridCol w="3231028">
                  <a:extLst>
                    <a:ext uri="{9D8B030D-6E8A-4147-A177-3AD203B41FA5}">
                      <a16:colId xmlns:a16="http://schemas.microsoft.com/office/drawing/2014/main" val="4125670610"/>
                    </a:ext>
                  </a:extLst>
                </a:gridCol>
              </a:tblGrid>
              <a:tr h="289690">
                <a:tc gridSpan="2">
                  <a:txBody>
                    <a:bodyPr/>
                    <a:lstStyle/>
                    <a:p>
                      <a:pPr algn="l"/>
                      <a:r>
                        <a:rPr lang="en-GB" sz="900" b="1" dirty="0">
                          <a:solidFill>
                            <a:schemeClr val="bg1"/>
                          </a:solidFill>
                        </a:rPr>
                        <a:t>First Aid Equipment and Facilities</a:t>
                      </a:r>
                    </a:p>
                  </a:txBody>
                  <a:tcPr marL="75013" marR="75013" marT="37505" marB="37505"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79840383"/>
                  </a:ext>
                </a:extLst>
              </a:tr>
              <a:tr h="289690">
                <a:tc>
                  <a:txBody>
                    <a:bodyPr/>
                    <a:lstStyle/>
                    <a:p>
                      <a:pPr algn="l"/>
                      <a:r>
                        <a:rPr lang="en-GB" sz="900" b="1" dirty="0">
                          <a:solidFill>
                            <a:schemeClr val="tx2"/>
                          </a:solidFill>
                        </a:rPr>
                        <a:t>Item</a:t>
                      </a:r>
                    </a:p>
                  </a:txBody>
                  <a:tcPr marL="75013" marR="75013" marT="37505" marB="37505" anchor="ctr">
                    <a:solidFill>
                      <a:schemeClr val="bg2">
                        <a:lumMod val="40000"/>
                        <a:lumOff val="60000"/>
                        <a:alpha val="70000"/>
                      </a:schemeClr>
                    </a:solidFill>
                  </a:tcPr>
                </a:tc>
                <a:tc>
                  <a:txBody>
                    <a:bodyPr/>
                    <a:lstStyle/>
                    <a:p>
                      <a:pPr algn="l"/>
                      <a:r>
                        <a:rPr lang="en-GB" sz="900" b="1" dirty="0">
                          <a:solidFill>
                            <a:schemeClr val="tx2"/>
                          </a:solidFill>
                        </a:rPr>
                        <a:t>Location</a:t>
                      </a:r>
                    </a:p>
                  </a:txBody>
                  <a:tcPr marL="75013" marR="75013" marT="37505" marB="37505" anchor="ctr">
                    <a:solidFill>
                      <a:schemeClr val="bg2">
                        <a:lumMod val="40000"/>
                        <a:lumOff val="60000"/>
                        <a:alpha val="70000"/>
                      </a:schemeClr>
                    </a:solidFill>
                  </a:tcPr>
                </a:tc>
                <a:extLst>
                  <a:ext uri="{0D108BD9-81ED-4DB2-BD59-A6C34878D82A}">
                    <a16:rowId xmlns:a16="http://schemas.microsoft.com/office/drawing/2014/main" val="279238776"/>
                  </a:ext>
                </a:extLst>
              </a:tr>
              <a:tr h="289690">
                <a:tc>
                  <a:txBody>
                    <a:bodyPr/>
                    <a:lstStyle/>
                    <a:p>
                      <a:pPr algn="l"/>
                      <a:r>
                        <a:rPr lang="en-GB" sz="900" b="1" dirty="0">
                          <a:solidFill>
                            <a:schemeClr val="tx2"/>
                          </a:solidFill>
                        </a:rPr>
                        <a:t>Defibrillator</a:t>
                      </a:r>
                    </a:p>
                  </a:txBody>
                  <a:tcPr marL="75013" marR="75013" marT="37505" marB="37505" anchor="ctr">
                    <a:solidFill>
                      <a:schemeClr val="bg2">
                        <a:lumMod val="20000"/>
                        <a:lumOff val="80000"/>
                        <a:alpha val="70000"/>
                      </a:schemeClr>
                    </a:solidFill>
                  </a:tcPr>
                </a:tc>
                <a:tc>
                  <a:txBody>
                    <a:bodyPr/>
                    <a:lstStyle/>
                    <a:p>
                      <a:pPr algn="l"/>
                      <a:r>
                        <a:rPr lang="en-GB" sz="1200">
                          <a:solidFill>
                            <a:schemeClr val="tx2"/>
                          </a:solidFill>
                        </a:rPr>
                        <a:t>Pitchside</a:t>
                      </a:r>
                      <a:endParaRPr lang="en-GB" sz="120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289690">
                <a:tc>
                  <a:txBody>
                    <a:bodyPr/>
                    <a:lstStyle/>
                    <a:p>
                      <a:pPr algn="l"/>
                      <a:r>
                        <a:rPr lang="en-GB" sz="900" b="1" dirty="0">
                          <a:solidFill>
                            <a:schemeClr val="tx2"/>
                          </a:solidFill>
                        </a:rPr>
                        <a:t>Stretcher</a:t>
                      </a:r>
                    </a:p>
                  </a:txBody>
                  <a:tcPr marL="75013" marR="75013" marT="37505" marB="37505" anchor="ctr">
                    <a:solidFill>
                      <a:schemeClr val="bg2">
                        <a:lumMod val="20000"/>
                        <a:lumOff val="80000"/>
                        <a:alpha val="70000"/>
                      </a:schemeClr>
                    </a:solidFill>
                  </a:tcPr>
                </a:tc>
                <a:tc>
                  <a:txBody>
                    <a:bodyPr/>
                    <a:lstStyle/>
                    <a:p>
                      <a:pPr algn="l"/>
                      <a:r>
                        <a:rPr lang="en-GB" sz="1200">
                          <a:solidFill>
                            <a:schemeClr val="tx2"/>
                          </a:solidFill>
                        </a:rPr>
                        <a:t>N/A</a:t>
                      </a:r>
                      <a:endParaRPr lang="en-GB" sz="120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1353392770"/>
                  </a:ext>
                </a:extLst>
              </a:tr>
              <a:tr h="289690">
                <a:tc>
                  <a:txBody>
                    <a:bodyPr/>
                    <a:lstStyle/>
                    <a:p>
                      <a:pPr algn="l"/>
                      <a:r>
                        <a:rPr lang="en-GB" sz="900" b="1" dirty="0">
                          <a:solidFill>
                            <a:schemeClr val="tx2"/>
                          </a:solidFill>
                        </a:rPr>
                        <a:t>First Aid Room</a:t>
                      </a:r>
                    </a:p>
                  </a:txBody>
                  <a:tcPr marL="75013" marR="75013" marT="37505" marB="37505" anchor="ctr">
                    <a:solidFill>
                      <a:schemeClr val="bg2">
                        <a:lumMod val="20000"/>
                        <a:lumOff val="80000"/>
                        <a:alpha val="70000"/>
                      </a:schemeClr>
                    </a:solidFill>
                  </a:tcPr>
                </a:tc>
                <a:tc>
                  <a:txBody>
                    <a:bodyPr/>
                    <a:lstStyle/>
                    <a:p>
                      <a:pPr algn="l"/>
                      <a:r>
                        <a:rPr lang="en-GB" sz="1200">
                          <a:solidFill>
                            <a:schemeClr val="tx2"/>
                          </a:solidFill>
                        </a:rPr>
                        <a:t>Dressing Room pitchside</a:t>
                      </a:r>
                      <a:endParaRPr lang="en-GB" sz="120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594996595"/>
                  </a:ext>
                </a:extLst>
              </a:tr>
            </a:tbl>
          </a:graphicData>
        </a:graphic>
      </p:graphicFrame>
      <p:graphicFrame>
        <p:nvGraphicFramePr>
          <p:cNvPr id="6" name="Table 5">
            <a:extLst>
              <a:ext uri="{FF2B5EF4-FFF2-40B4-BE49-F238E27FC236}">
                <a16:creationId xmlns:a16="http://schemas.microsoft.com/office/drawing/2014/main" id="{9E0D7D6F-971A-4D2F-ABFE-BD04B0A5EA2A}"/>
              </a:ext>
            </a:extLst>
          </p:cNvPr>
          <p:cNvGraphicFramePr>
            <a:graphicFrameLocks/>
          </p:cNvGraphicFramePr>
          <p:nvPr>
            <p:extLst>
              <p:ext uri="{D42A27DB-BD31-4B8C-83A1-F6EECF244321}">
                <p14:modId xmlns:p14="http://schemas.microsoft.com/office/powerpoint/2010/main" val="3277049531"/>
              </p:ext>
            </p:extLst>
          </p:nvPr>
        </p:nvGraphicFramePr>
        <p:xfrm>
          <a:off x="5173821" y="1097770"/>
          <a:ext cx="4381500" cy="1822258"/>
        </p:xfrm>
        <a:graphic>
          <a:graphicData uri="http://schemas.openxmlformats.org/drawingml/2006/table">
            <a:tbl>
              <a:tblPr firstRow="1" bandRow="1">
                <a:tableStyleId>{BDBED569-4797-4DF1-A0F4-6AAB3CD982D8}</a:tableStyleId>
              </a:tblPr>
              <a:tblGrid>
                <a:gridCol w="1489609">
                  <a:extLst>
                    <a:ext uri="{9D8B030D-6E8A-4147-A177-3AD203B41FA5}">
                      <a16:colId xmlns:a16="http://schemas.microsoft.com/office/drawing/2014/main" val="613843245"/>
                    </a:ext>
                  </a:extLst>
                </a:gridCol>
                <a:gridCol w="2891891">
                  <a:extLst>
                    <a:ext uri="{9D8B030D-6E8A-4147-A177-3AD203B41FA5}">
                      <a16:colId xmlns:a16="http://schemas.microsoft.com/office/drawing/2014/main" val="4125670610"/>
                    </a:ext>
                  </a:extLst>
                </a:gridCol>
              </a:tblGrid>
              <a:tr h="289690">
                <a:tc gridSpan="2">
                  <a:txBody>
                    <a:bodyPr/>
                    <a:lstStyle/>
                    <a:p>
                      <a:pPr algn="l"/>
                      <a:r>
                        <a:rPr lang="en-GB" sz="900" b="1" dirty="0">
                          <a:solidFill>
                            <a:schemeClr val="bg1"/>
                          </a:solidFill>
                        </a:rPr>
                        <a:t>Access routes</a:t>
                      </a:r>
                    </a:p>
                  </a:txBody>
                  <a:tcPr marL="75013" marR="75013" marT="37505" marB="37505"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79840383"/>
                  </a:ext>
                </a:extLst>
              </a:tr>
              <a:tr h="289690">
                <a:tc>
                  <a:txBody>
                    <a:bodyPr/>
                    <a:lstStyle/>
                    <a:p>
                      <a:pPr algn="l"/>
                      <a:r>
                        <a:rPr lang="en-GB" sz="900" b="1" dirty="0">
                          <a:solidFill>
                            <a:schemeClr val="tx2"/>
                          </a:solidFill>
                        </a:rPr>
                        <a:t>For Ambulance</a:t>
                      </a:r>
                    </a:p>
                  </a:txBody>
                  <a:tcPr marL="75013" marR="75013" marT="37505" marB="37505" anchor="ctr">
                    <a:solidFill>
                      <a:schemeClr val="bg2">
                        <a:lumMod val="20000"/>
                        <a:lumOff val="80000"/>
                        <a:alpha val="70000"/>
                      </a:schemeClr>
                    </a:solidFill>
                  </a:tcPr>
                </a:tc>
                <a:tc>
                  <a:txBody>
                    <a:bodyPr/>
                    <a:lstStyle/>
                    <a:p>
                      <a:pPr algn="l"/>
                      <a:r>
                        <a:rPr lang="en-GB" sz="1200" b="0">
                          <a:solidFill>
                            <a:schemeClr val="tx2"/>
                          </a:solidFill>
                        </a:rPr>
                        <a:t>Gatting Way entrance to Leisure centre. </a:t>
                      </a:r>
                    </a:p>
                    <a:p>
                      <a:pPr algn="l"/>
                      <a:r>
                        <a:rPr lang="en-GB" sz="1200" b="0">
                          <a:solidFill>
                            <a:schemeClr val="tx2"/>
                          </a:solidFill>
                        </a:rPr>
                        <a:t>Immediate left towards Athletics Stadium car park, turn Right onto perimeter path, before carpark, that leads down to the 3g pitch. Path leads directly to pitchside.</a:t>
                      </a:r>
                    </a:p>
                    <a:p>
                      <a:pPr algn="l"/>
                      <a:endParaRPr lang="en-GB" sz="1200" b="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279238776"/>
                  </a:ext>
                </a:extLst>
              </a:tr>
              <a:tr h="360278">
                <a:tc>
                  <a:txBody>
                    <a:bodyPr/>
                    <a:lstStyle/>
                    <a:p>
                      <a:pPr algn="l"/>
                      <a:r>
                        <a:rPr lang="en-GB" sz="900" b="1" dirty="0">
                          <a:solidFill>
                            <a:schemeClr val="tx2"/>
                          </a:solidFill>
                        </a:rPr>
                        <a:t>From Pitch to Ambulance</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bl>
          </a:graphicData>
        </a:graphic>
      </p:graphicFrame>
      <p:graphicFrame>
        <p:nvGraphicFramePr>
          <p:cNvPr id="7" name="Table 6">
            <a:extLst>
              <a:ext uri="{FF2B5EF4-FFF2-40B4-BE49-F238E27FC236}">
                <a16:creationId xmlns:a16="http://schemas.microsoft.com/office/drawing/2014/main" id="{37BDEB9D-E464-4ABC-A6D8-91F0C4377E91}"/>
              </a:ext>
            </a:extLst>
          </p:cNvPr>
          <p:cNvGraphicFramePr>
            <a:graphicFrameLocks/>
          </p:cNvGraphicFramePr>
          <p:nvPr>
            <p:extLst>
              <p:ext uri="{D42A27DB-BD31-4B8C-83A1-F6EECF244321}">
                <p14:modId xmlns:p14="http://schemas.microsoft.com/office/powerpoint/2010/main" val="2105767431"/>
              </p:ext>
            </p:extLst>
          </p:nvPr>
        </p:nvGraphicFramePr>
        <p:xfrm>
          <a:off x="5173820" y="2397706"/>
          <a:ext cx="4381501" cy="2233713"/>
        </p:xfrm>
        <a:graphic>
          <a:graphicData uri="http://schemas.openxmlformats.org/drawingml/2006/table">
            <a:tbl>
              <a:tblPr firstRow="1" bandRow="1">
                <a:tableStyleId>{BDBED569-4797-4DF1-A0F4-6AAB3CD982D8}</a:tableStyleId>
              </a:tblPr>
              <a:tblGrid>
                <a:gridCol w="1489609">
                  <a:extLst>
                    <a:ext uri="{9D8B030D-6E8A-4147-A177-3AD203B41FA5}">
                      <a16:colId xmlns:a16="http://schemas.microsoft.com/office/drawing/2014/main" val="613843245"/>
                    </a:ext>
                  </a:extLst>
                </a:gridCol>
                <a:gridCol w="2891892">
                  <a:extLst>
                    <a:ext uri="{9D8B030D-6E8A-4147-A177-3AD203B41FA5}">
                      <a16:colId xmlns:a16="http://schemas.microsoft.com/office/drawing/2014/main" val="4125670610"/>
                    </a:ext>
                  </a:extLst>
                </a:gridCol>
              </a:tblGrid>
              <a:tr h="289690">
                <a:tc gridSpan="2">
                  <a:txBody>
                    <a:bodyPr/>
                    <a:lstStyle/>
                    <a:p>
                      <a:pPr algn="l"/>
                      <a:r>
                        <a:rPr lang="en-GB" sz="900" b="1" dirty="0">
                          <a:solidFill>
                            <a:schemeClr val="bg1"/>
                          </a:solidFill>
                        </a:rPr>
                        <a:t>Other Information</a:t>
                      </a:r>
                    </a:p>
                  </a:txBody>
                  <a:tcPr marL="75013" marR="75013" marT="37505" marB="37505"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79840383"/>
                  </a:ext>
                </a:extLst>
              </a:tr>
              <a:tr h="360278">
                <a:tc>
                  <a:txBody>
                    <a:bodyPr/>
                    <a:lstStyle/>
                    <a:p>
                      <a:pPr algn="l"/>
                      <a:r>
                        <a:rPr lang="en-GB" sz="900" b="1" dirty="0">
                          <a:solidFill>
                            <a:schemeClr val="tx2"/>
                          </a:solidFill>
                        </a:rPr>
                        <a:t>Nearest A&amp;E / </a:t>
                      </a:r>
                      <a:br>
                        <a:rPr lang="en-GB" sz="900" b="1" dirty="0">
                          <a:solidFill>
                            <a:schemeClr val="tx2"/>
                          </a:solidFill>
                        </a:rPr>
                      </a:br>
                      <a:r>
                        <a:rPr lang="en-GB" sz="900" b="1" dirty="0">
                          <a:solidFill>
                            <a:schemeClr val="tx2"/>
                          </a:solidFill>
                        </a:rPr>
                        <a:t>Trauma Hospital</a:t>
                      </a:r>
                    </a:p>
                  </a:txBody>
                  <a:tcPr marL="75013" marR="75013" marT="37505" marB="37505" anchor="ctr">
                    <a:solidFill>
                      <a:schemeClr val="bg2">
                        <a:lumMod val="20000"/>
                        <a:lumOff val="80000"/>
                        <a:alpha val="70000"/>
                      </a:schemeClr>
                    </a:solidFill>
                  </a:tcPr>
                </a:tc>
                <a:tc>
                  <a:txBody>
                    <a:bodyPr/>
                    <a:lstStyle/>
                    <a:p>
                      <a:pPr algn="l"/>
                      <a:r>
                        <a:rPr lang="en-GB" sz="1200" b="0">
                          <a:solidFill>
                            <a:schemeClr val="tx2"/>
                          </a:solidFill>
                        </a:rPr>
                        <a:t>Hillingdon Hospital</a:t>
                      </a:r>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279238776"/>
                  </a:ext>
                </a:extLst>
              </a:tr>
              <a:tr h="502911">
                <a:tc>
                  <a:txBody>
                    <a:bodyPr/>
                    <a:lstStyle/>
                    <a:p>
                      <a:pPr algn="l"/>
                      <a:r>
                        <a:rPr lang="en-GB" sz="900" b="1" dirty="0">
                          <a:solidFill>
                            <a:schemeClr val="tx2"/>
                          </a:solidFill>
                        </a:rPr>
                        <a:t>Fastest Route to A&amp;E /</a:t>
                      </a:r>
                    </a:p>
                    <a:p>
                      <a:pPr algn="l"/>
                      <a:r>
                        <a:rPr lang="en-GB" sz="900" b="1" dirty="0">
                          <a:solidFill>
                            <a:schemeClr val="tx2"/>
                          </a:solidFill>
                        </a:rPr>
                        <a:t>Trauma Hospital</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360278">
                <a:tc>
                  <a:txBody>
                    <a:bodyPr/>
                    <a:lstStyle/>
                    <a:p>
                      <a:pPr algn="l"/>
                      <a:r>
                        <a:rPr lang="en-GB" sz="900" b="1" dirty="0">
                          <a:solidFill>
                            <a:schemeClr val="tx2"/>
                          </a:solidFill>
                        </a:rPr>
                        <a:t>Distance and </a:t>
                      </a:r>
                      <a:br>
                        <a:rPr lang="en-GB" sz="900" b="1" dirty="0">
                          <a:solidFill>
                            <a:schemeClr val="tx2"/>
                          </a:solidFill>
                        </a:rPr>
                      </a:br>
                      <a:r>
                        <a:rPr lang="en-GB" sz="900" b="1" dirty="0">
                          <a:solidFill>
                            <a:schemeClr val="tx2"/>
                          </a:solidFill>
                        </a:rPr>
                        <a:t>Journey time</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522043150"/>
                  </a:ext>
                </a:extLst>
              </a:tr>
              <a:tr h="360278">
                <a:tc>
                  <a:txBody>
                    <a:bodyPr/>
                    <a:lstStyle/>
                    <a:p>
                      <a:pPr algn="l"/>
                      <a:r>
                        <a:rPr lang="en-GB" sz="900" b="1" dirty="0">
                          <a:solidFill>
                            <a:schemeClr val="tx2"/>
                          </a:solidFill>
                        </a:rPr>
                        <a:t>Nearest Walk-in Centre</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2169086825"/>
                  </a:ext>
                </a:extLst>
              </a:tr>
              <a:tr h="360278">
                <a:tc>
                  <a:txBody>
                    <a:bodyPr/>
                    <a:lstStyle/>
                    <a:p>
                      <a:pPr algn="l"/>
                      <a:r>
                        <a:rPr lang="en-GB" sz="900" b="1" dirty="0">
                          <a:solidFill>
                            <a:schemeClr val="tx2"/>
                          </a:solidFill>
                        </a:rPr>
                        <a:t>Alternative </a:t>
                      </a:r>
                    </a:p>
                    <a:p>
                      <a:pPr algn="l"/>
                      <a:r>
                        <a:rPr lang="en-GB" sz="900" b="1" dirty="0">
                          <a:solidFill>
                            <a:schemeClr val="tx2"/>
                          </a:solidFill>
                        </a:rPr>
                        <a:t>Trauma Hospital</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173831001"/>
                  </a:ext>
                </a:extLst>
              </a:tr>
            </a:tbl>
          </a:graphicData>
        </a:graphic>
      </p:graphicFrame>
    </p:spTree>
    <p:extLst>
      <p:ext uri="{BB962C8B-B14F-4D97-AF65-F5344CB8AC3E}">
        <p14:creationId xmlns:p14="http://schemas.microsoft.com/office/powerpoint/2010/main" val="164320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1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939F0C3-4DEE-4EB2-88AA-6E6786D3EC06}"/>
              </a:ext>
            </a:extLst>
          </p:cNvPr>
          <p:cNvGrpSpPr/>
          <p:nvPr/>
        </p:nvGrpSpPr>
        <p:grpSpPr>
          <a:xfrm>
            <a:off x="457199" y="2181454"/>
            <a:ext cx="1016000" cy="1493460"/>
            <a:chOff x="457199" y="2182247"/>
            <a:chExt cx="1016000" cy="1493460"/>
          </a:xfrm>
        </p:grpSpPr>
        <p:sp>
          <p:nvSpPr>
            <p:cNvPr id="48" name="Rectangle 47">
              <a:extLst>
                <a:ext uri="{FF2B5EF4-FFF2-40B4-BE49-F238E27FC236}">
                  <a16:creationId xmlns:a16="http://schemas.microsoft.com/office/drawing/2014/main" id="{AF591533-1F35-43F4-BDAE-CCD44BDEE214}"/>
                </a:ext>
              </a:extLst>
            </p:cNvPr>
            <p:cNvSpPr/>
            <p:nvPr/>
          </p:nvSpPr>
          <p:spPr>
            <a:xfrm>
              <a:off x="457199" y="2182247"/>
              <a:ext cx="1016000" cy="149346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Club House</a:t>
              </a:r>
            </a:p>
          </p:txBody>
        </p:sp>
        <p:pic>
          <p:nvPicPr>
            <p:cNvPr id="50" name="Picture 49" descr="A picture containing ax, silhouette&#10;&#10;Description automatically generated">
              <a:extLst>
                <a:ext uri="{FF2B5EF4-FFF2-40B4-BE49-F238E27FC236}">
                  <a16:creationId xmlns:a16="http://schemas.microsoft.com/office/drawing/2014/main" id="{DD148DB0-C0C6-4B67-B814-7C9FDFAA0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01" y="2406937"/>
              <a:ext cx="433147" cy="582812"/>
            </a:xfrm>
            <a:prstGeom prst="rect">
              <a:avLst/>
            </a:prstGeom>
          </p:spPr>
        </p:pic>
      </p:grpSp>
      <p:grpSp>
        <p:nvGrpSpPr>
          <p:cNvPr id="54" name="Group 53">
            <a:extLst>
              <a:ext uri="{FF2B5EF4-FFF2-40B4-BE49-F238E27FC236}">
                <a16:creationId xmlns:a16="http://schemas.microsoft.com/office/drawing/2014/main" id="{E073BD69-540A-4E12-9190-56F039FB0EFF}"/>
              </a:ext>
            </a:extLst>
          </p:cNvPr>
          <p:cNvGrpSpPr/>
          <p:nvPr/>
        </p:nvGrpSpPr>
        <p:grpSpPr>
          <a:xfrm>
            <a:off x="457199" y="4450899"/>
            <a:ext cx="1016000" cy="1503006"/>
            <a:chOff x="457199" y="4450899"/>
            <a:chExt cx="1016000" cy="1503006"/>
          </a:xfrm>
        </p:grpSpPr>
        <p:sp>
          <p:nvSpPr>
            <p:cNvPr id="55" name="Rectangle 54">
              <a:extLst>
                <a:ext uri="{FF2B5EF4-FFF2-40B4-BE49-F238E27FC236}">
                  <a16:creationId xmlns:a16="http://schemas.microsoft.com/office/drawing/2014/main" id="{DFFCAAE4-B3EB-4BD2-99D5-520F0E16DFB4}"/>
                </a:ext>
              </a:extLst>
            </p:cNvPr>
            <p:cNvSpPr/>
            <p:nvPr/>
          </p:nvSpPr>
          <p:spPr>
            <a:xfrm>
              <a:off x="457199" y="4450899"/>
              <a:ext cx="1016000" cy="1503006"/>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Car</a:t>
              </a:r>
              <a:br>
                <a:rPr lang="en-GB" dirty="0"/>
              </a:br>
              <a:r>
                <a:rPr lang="en-GB" dirty="0"/>
                <a:t>Park</a:t>
              </a:r>
            </a:p>
          </p:txBody>
        </p:sp>
        <p:pic>
          <p:nvPicPr>
            <p:cNvPr id="56" name="Picture 55" descr="Icon&#10;&#10;Description automatically generated">
              <a:extLst>
                <a:ext uri="{FF2B5EF4-FFF2-40B4-BE49-F238E27FC236}">
                  <a16:creationId xmlns:a16="http://schemas.microsoft.com/office/drawing/2014/main" id="{A5E94F19-88D9-45BA-AB2B-9B4E3FB14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4" y="4669302"/>
              <a:ext cx="724369" cy="526074"/>
            </a:xfrm>
            <a:prstGeom prst="rect">
              <a:avLst/>
            </a:prstGeom>
          </p:spPr>
        </p:pic>
      </p:grpSp>
      <p:grpSp>
        <p:nvGrpSpPr>
          <p:cNvPr id="57" name="Group 56">
            <a:extLst>
              <a:ext uri="{FF2B5EF4-FFF2-40B4-BE49-F238E27FC236}">
                <a16:creationId xmlns:a16="http://schemas.microsoft.com/office/drawing/2014/main" id="{10B14B0C-C984-455F-BEF2-F966F4CF2141}"/>
              </a:ext>
            </a:extLst>
          </p:cNvPr>
          <p:cNvGrpSpPr/>
          <p:nvPr/>
        </p:nvGrpSpPr>
        <p:grpSpPr>
          <a:xfrm>
            <a:off x="1908967" y="2120654"/>
            <a:ext cx="1850233" cy="1554260"/>
            <a:chOff x="1908967" y="1924342"/>
            <a:chExt cx="1850233" cy="1554260"/>
          </a:xfrm>
        </p:grpSpPr>
        <p:sp>
          <p:nvSpPr>
            <p:cNvPr id="58" name="TextBox 57">
              <a:extLst>
                <a:ext uri="{FF2B5EF4-FFF2-40B4-BE49-F238E27FC236}">
                  <a16:creationId xmlns:a16="http://schemas.microsoft.com/office/drawing/2014/main" id="{EFB06E3D-183B-42E8-ABF1-A24C9314CDFF}"/>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59" name="Group 58">
              <a:extLst>
                <a:ext uri="{FF2B5EF4-FFF2-40B4-BE49-F238E27FC236}">
                  <a16:creationId xmlns:a16="http://schemas.microsoft.com/office/drawing/2014/main" id="{76A73ED2-F440-455F-972F-F4F59DB59471}"/>
                </a:ext>
              </a:extLst>
            </p:cNvPr>
            <p:cNvGrpSpPr/>
            <p:nvPr/>
          </p:nvGrpSpPr>
          <p:grpSpPr>
            <a:xfrm>
              <a:off x="1908967" y="2181050"/>
              <a:ext cx="1850233" cy="1297552"/>
              <a:chOff x="1908967" y="2181050"/>
              <a:chExt cx="1850233" cy="1297552"/>
            </a:xfrm>
          </p:grpSpPr>
          <p:sp>
            <p:nvSpPr>
              <p:cNvPr id="60" name="Rectangle 59">
                <a:extLst>
                  <a:ext uri="{FF2B5EF4-FFF2-40B4-BE49-F238E27FC236}">
                    <a16:creationId xmlns:a16="http://schemas.microsoft.com/office/drawing/2014/main" id="{6942DFB9-B1F4-4674-937E-47D6EB0759A8}"/>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1" name="Picture 60" descr="Diagram&#10;&#10;Description automatically generated">
                <a:extLst>
                  <a:ext uri="{FF2B5EF4-FFF2-40B4-BE49-F238E27FC236}">
                    <a16:creationId xmlns:a16="http://schemas.microsoft.com/office/drawing/2014/main" id="{94A58078-4116-4985-A6C1-96EF1F1A9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62" name="Group 61">
            <a:extLst>
              <a:ext uri="{FF2B5EF4-FFF2-40B4-BE49-F238E27FC236}">
                <a16:creationId xmlns:a16="http://schemas.microsoft.com/office/drawing/2014/main" id="{DFDE459F-F112-4DD8-B4A6-1EC827E122DE}"/>
              </a:ext>
            </a:extLst>
          </p:cNvPr>
          <p:cNvGrpSpPr/>
          <p:nvPr/>
        </p:nvGrpSpPr>
        <p:grpSpPr>
          <a:xfrm>
            <a:off x="1908967" y="4399645"/>
            <a:ext cx="1850233" cy="1554260"/>
            <a:chOff x="1908967" y="1924342"/>
            <a:chExt cx="1850233" cy="1554260"/>
          </a:xfrm>
        </p:grpSpPr>
        <p:sp>
          <p:nvSpPr>
            <p:cNvPr id="63" name="TextBox 62">
              <a:extLst>
                <a:ext uri="{FF2B5EF4-FFF2-40B4-BE49-F238E27FC236}">
                  <a16:creationId xmlns:a16="http://schemas.microsoft.com/office/drawing/2014/main" id="{3EC2E577-CF5D-4A09-BCC7-18DDC9CC69F8}"/>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64" name="Group 63">
              <a:extLst>
                <a:ext uri="{FF2B5EF4-FFF2-40B4-BE49-F238E27FC236}">
                  <a16:creationId xmlns:a16="http://schemas.microsoft.com/office/drawing/2014/main" id="{5D96BC99-7A11-4CDE-A258-891580B552A8}"/>
                </a:ext>
              </a:extLst>
            </p:cNvPr>
            <p:cNvGrpSpPr/>
            <p:nvPr/>
          </p:nvGrpSpPr>
          <p:grpSpPr>
            <a:xfrm>
              <a:off x="1908967" y="2181050"/>
              <a:ext cx="1850233" cy="1297552"/>
              <a:chOff x="1908967" y="2181050"/>
              <a:chExt cx="1850233" cy="1297552"/>
            </a:xfrm>
          </p:grpSpPr>
          <p:sp>
            <p:nvSpPr>
              <p:cNvPr id="65" name="Rectangle 64">
                <a:extLst>
                  <a:ext uri="{FF2B5EF4-FFF2-40B4-BE49-F238E27FC236}">
                    <a16:creationId xmlns:a16="http://schemas.microsoft.com/office/drawing/2014/main" id="{61CBB6E5-4255-4F61-A400-E706DDCCADFC}"/>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6" name="Picture 65" descr="Diagram&#10;&#10;Description automatically generated">
                <a:extLst>
                  <a:ext uri="{FF2B5EF4-FFF2-40B4-BE49-F238E27FC236}">
                    <a16:creationId xmlns:a16="http://schemas.microsoft.com/office/drawing/2014/main" id="{B2C85348-9E27-4EEF-8790-936571027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67" name="Group 66">
            <a:extLst>
              <a:ext uri="{FF2B5EF4-FFF2-40B4-BE49-F238E27FC236}">
                <a16:creationId xmlns:a16="http://schemas.microsoft.com/office/drawing/2014/main" id="{973897CC-AA00-4491-9067-822EBBB42EA7}"/>
              </a:ext>
            </a:extLst>
          </p:cNvPr>
          <p:cNvGrpSpPr/>
          <p:nvPr/>
        </p:nvGrpSpPr>
        <p:grpSpPr>
          <a:xfrm>
            <a:off x="4273217" y="1980436"/>
            <a:ext cx="2009123" cy="1679063"/>
            <a:chOff x="4273217" y="1924376"/>
            <a:chExt cx="2009123" cy="1679063"/>
          </a:xfrm>
        </p:grpSpPr>
        <p:sp>
          <p:nvSpPr>
            <p:cNvPr id="68" name="Rectangle 67">
              <a:extLst>
                <a:ext uri="{FF2B5EF4-FFF2-40B4-BE49-F238E27FC236}">
                  <a16:creationId xmlns:a16="http://schemas.microsoft.com/office/drawing/2014/main" id="{C77808EB-4A36-42FE-8CC9-16170481E081}"/>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9" name="TextBox 68">
              <a:extLst>
                <a:ext uri="{FF2B5EF4-FFF2-40B4-BE49-F238E27FC236}">
                  <a16:creationId xmlns:a16="http://schemas.microsoft.com/office/drawing/2014/main" id="{24315407-0477-411A-AC70-87517DB606B5}"/>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70" name="Picture 69" descr="Diagram&#10;&#10;Description automatically generated">
              <a:extLst>
                <a:ext uri="{FF2B5EF4-FFF2-40B4-BE49-F238E27FC236}">
                  <a16:creationId xmlns:a16="http://schemas.microsoft.com/office/drawing/2014/main" id="{D0E9A31F-8B76-4DF3-9A19-72BC4874E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71" name="Group 70">
            <a:extLst>
              <a:ext uri="{FF2B5EF4-FFF2-40B4-BE49-F238E27FC236}">
                <a16:creationId xmlns:a16="http://schemas.microsoft.com/office/drawing/2014/main" id="{D0AD5EBB-B734-4586-B1FE-29786FD0568A}"/>
              </a:ext>
            </a:extLst>
          </p:cNvPr>
          <p:cNvGrpSpPr/>
          <p:nvPr/>
        </p:nvGrpSpPr>
        <p:grpSpPr>
          <a:xfrm>
            <a:off x="6675739" y="1711616"/>
            <a:ext cx="2357184" cy="1944779"/>
            <a:chOff x="6675739" y="1666470"/>
            <a:chExt cx="2357184" cy="1944779"/>
          </a:xfrm>
        </p:grpSpPr>
        <p:sp>
          <p:nvSpPr>
            <p:cNvPr id="72" name="Rectangle 71">
              <a:extLst>
                <a:ext uri="{FF2B5EF4-FFF2-40B4-BE49-F238E27FC236}">
                  <a16:creationId xmlns:a16="http://schemas.microsoft.com/office/drawing/2014/main" id="{B1A81655-63B8-4662-A96C-150F6E1C441E}"/>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5B7178AF-7C34-46DF-ABB7-50A48B2873F0}"/>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74" name="Picture 73" descr="Diagram&#10;&#10;Description automatically generated">
              <a:extLst>
                <a:ext uri="{FF2B5EF4-FFF2-40B4-BE49-F238E27FC236}">
                  <a16:creationId xmlns:a16="http://schemas.microsoft.com/office/drawing/2014/main" id="{460FFC02-44BC-4B52-B14D-6E7953599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grpSp>
        <p:nvGrpSpPr>
          <p:cNvPr id="75" name="Group 74">
            <a:extLst>
              <a:ext uri="{FF2B5EF4-FFF2-40B4-BE49-F238E27FC236}">
                <a16:creationId xmlns:a16="http://schemas.microsoft.com/office/drawing/2014/main" id="{2B3082EE-03BF-4737-B398-2F4ACDC8E706}"/>
              </a:ext>
            </a:extLst>
          </p:cNvPr>
          <p:cNvGrpSpPr/>
          <p:nvPr/>
        </p:nvGrpSpPr>
        <p:grpSpPr>
          <a:xfrm>
            <a:off x="4273217" y="4262391"/>
            <a:ext cx="2009123" cy="1679063"/>
            <a:chOff x="4273217" y="1924376"/>
            <a:chExt cx="2009123" cy="1679063"/>
          </a:xfrm>
        </p:grpSpPr>
        <p:sp>
          <p:nvSpPr>
            <p:cNvPr id="76" name="Rectangle 75">
              <a:extLst>
                <a:ext uri="{FF2B5EF4-FFF2-40B4-BE49-F238E27FC236}">
                  <a16:creationId xmlns:a16="http://schemas.microsoft.com/office/drawing/2014/main" id="{67137C36-59E4-4107-9C56-849472C5A906}"/>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7" name="TextBox 76">
              <a:extLst>
                <a:ext uri="{FF2B5EF4-FFF2-40B4-BE49-F238E27FC236}">
                  <a16:creationId xmlns:a16="http://schemas.microsoft.com/office/drawing/2014/main" id="{D278EEB5-812A-48E0-9AE7-69268650BA3E}"/>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78" name="Picture 77" descr="Diagram&#10;&#10;Description automatically generated">
              <a:extLst>
                <a:ext uri="{FF2B5EF4-FFF2-40B4-BE49-F238E27FC236}">
                  <a16:creationId xmlns:a16="http://schemas.microsoft.com/office/drawing/2014/main" id="{4149AA89-FB45-4756-B9F0-63B0AB1A5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79" name="Group 78">
            <a:extLst>
              <a:ext uri="{FF2B5EF4-FFF2-40B4-BE49-F238E27FC236}">
                <a16:creationId xmlns:a16="http://schemas.microsoft.com/office/drawing/2014/main" id="{4A762CBF-9832-4B60-B318-B6379EA1A384}"/>
              </a:ext>
            </a:extLst>
          </p:cNvPr>
          <p:cNvGrpSpPr/>
          <p:nvPr/>
        </p:nvGrpSpPr>
        <p:grpSpPr>
          <a:xfrm>
            <a:off x="6675739" y="4004485"/>
            <a:ext cx="2357184" cy="1944779"/>
            <a:chOff x="6675739" y="1666470"/>
            <a:chExt cx="2357184" cy="1944779"/>
          </a:xfrm>
        </p:grpSpPr>
        <p:sp>
          <p:nvSpPr>
            <p:cNvPr id="80" name="Rectangle 79">
              <a:extLst>
                <a:ext uri="{FF2B5EF4-FFF2-40B4-BE49-F238E27FC236}">
                  <a16:creationId xmlns:a16="http://schemas.microsoft.com/office/drawing/2014/main" id="{89070C68-4F1A-4F20-90C4-23F2CDC93BDE}"/>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3A60632B-C873-4A54-9ACD-106FAB17C461}"/>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82" name="Picture 81" descr="Diagram&#10;&#10;Description automatically generated">
              <a:extLst>
                <a:ext uri="{FF2B5EF4-FFF2-40B4-BE49-F238E27FC236}">
                  <a16:creationId xmlns:a16="http://schemas.microsoft.com/office/drawing/2014/main" id="{85DEB4E1-DC00-423D-9DF9-EB4EA4F77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spTree>
    <p:extLst>
      <p:ext uri="{BB962C8B-B14F-4D97-AF65-F5344CB8AC3E}">
        <p14:creationId xmlns:p14="http://schemas.microsoft.com/office/powerpoint/2010/main" val="354462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CCD57-3F32-4174-98C8-D6170A66CB1D}"/>
              </a:ext>
            </a:extLst>
          </p:cNvPr>
          <p:cNvSpPr>
            <a:spLocks noGrp="1"/>
          </p:cNvSpPr>
          <p:nvPr>
            <p:ph sz="half" idx="1"/>
          </p:nvPr>
        </p:nvSpPr>
        <p:spPr/>
        <p:txBody>
          <a:bodyPr/>
          <a:lstStyle/>
          <a:p>
            <a:endParaRPr lang="en-GB"/>
          </a:p>
        </p:txBody>
      </p:sp>
      <p:sp>
        <p:nvSpPr>
          <p:cNvPr id="5" name="Content Placeholder 4">
            <a:extLst>
              <a:ext uri="{FF2B5EF4-FFF2-40B4-BE49-F238E27FC236}">
                <a16:creationId xmlns:a16="http://schemas.microsoft.com/office/drawing/2014/main" id="{48890E39-EDEA-4B1A-AD9B-4841482EA0D7}"/>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178867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64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r>
              <a:rPr lang="en-GB"/>
              <a:t>2022/23 Season</a:t>
            </a:r>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dirty="0"/>
              <a:t>Use this planner to set the goals and tasks you need to complete for a clear plan for your club budget and finances.</a:t>
            </a:r>
          </a:p>
          <a:p>
            <a:r>
              <a:rPr lang="en-GB" b="1" dirty="0"/>
              <a:t>Tip: </a:t>
            </a:r>
            <a:r>
              <a:rPr lang="en-GB" dirty="0"/>
              <a:t>Visit our </a:t>
            </a:r>
            <a:r>
              <a:rPr lang="en-GB" u="sng" dirty="0">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dirty="0">
                <a:solidFill>
                  <a:srgbClr val="011E41"/>
                </a:solidFill>
              </a:rPr>
              <a:t> on YouTube for ideas and insights to help you with your club finances.</a:t>
            </a:r>
            <a:endParaRPr lang="en-GB" dirty="0"/>
          </a:p>
          <a:p>
            <a:endParaRPr lang="en-GB" dirty="0"/>
          </a:p>
          <a:p>
            <a:endParaRPr lang="en-GB" dirty="0"/>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674942235"/>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a:solidFill>
                            <a:schemeClr val="tx2"/>
                          </a:solidFill>
                        </a:rPr>
                        <a:t>Draft budget meeting</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March 2022</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Treasurer and Club Committee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No cost</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April Club Committee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a:solidFill>
                            <a:schemeClr val="tx2"/>
                          </a:solidFill>
                        </a:rPr>
                        <a:t>Review and agree 2022/23 budget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April 2022</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Treasurer and Club Committee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No cost </a:t>
                      </a:r>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site&#10;&#10;Description automatically generated">
            <a:extLst>
              <a:ext uri="{FF2B5EF4-FFF2-40B4-BE49-F238E27FC236}">
                <a16:creationId xmlns:a16="http://schemas.microsoft.com/office/drawing/2014/main" id="{5C5EBD92-1B16-4F85-9CBB-7E7FB58763BB}"/>
              </a:ext>
            </a:extLst>
          </p:cNvPr>
          <p:cNvPicPr>
            <a:picLocks noChangeAspect="1"/>
          </p:cNvPicPr>
          <p:nvPr/>
        </p:nvPicPr>
        <p:blipFill rotWithShape="1">
          <a:blip r:embed="rId2">
            <a:extLst>
              <a:ext uri="{28A0092B-C50C-407E-A947-70E740481C1C}">
                <a14:useLocalDpi xmlns:a14="http://schemas.microsoft.com/office/drawing/2010/main" val="0"/>
              </a:ext>
            </a:extLst>
          </a:blip>
          <a:srcRect t="4083"/>
          <a:stretch/>
        </p:blipFill>
        <p:spPr>
          <a:xfrm>
            <a:off x="0" y="0"/>
            <a:ext cx="9906000" cy="6858000"/>
          </a:xfrm>
          <a:prstGeom prst="rect">
            <a:avLst/>
          </a:prstGeom>
        </p:spPr>
      </p:pic>
      <p:sp>
        <p:nvSpPr>
          <p:cNvPr id="5" name="Rectangle 4">
            <a:hlinkClick r:id="rId3" action="ppaction://hlinksldjump"/>
            <a:extLst>
              <a:ext uri="{FF2B5EF4-FFF2-40B4-BE49-F238E27FC236}">
                <a16:creationId xmlns:a16="http://schemas.microsoft.com/office/drawing/2014/main" id="{7D67775C-F2FF-4E7C-B2DC-0CD2EDA429E0}"/>
              </a:ext>
            </a:extLst>
          </p:cNvPr>
          <p:cNvSpPr/>
          <p:nvPr/>
        </p:nvSpPr>
        <p:spPr>
          <a:xfrm>
            <a:off x="277269" y="2302715"/>
            <a:ext cx="637130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395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1504976231"/>
              </p:ext>
            </p:extLst>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dirty="0">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£13,800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dirty="0">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£9770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dirty="0">
                          <a:solidFill>
                            <a:schemeClr val="tx2"/>
                          </a:solidFill>
                        </a:rPr>
                        <a:t>Annual Balance</a:t>
                      </a:r>
                    </a:p>
                  </a:txBody>
                  <a:tcPr marL="112209" marR="112209" marT="56103" marB="56103" anchor="ctr">
                    <a:solidFill>
                      <a:schemeClr val="bg2">
                        <a:lumMod val="40000"/>
                        <a:lumOff val="60000"/>
                      </a:schemeClr>
                    </a:solidFill>
                  </a:tcPr>
                </a:tc>
                <a:tc>
                  <a:txBody>
                    <a:bodyPr/>
                    <a:lstStyle/>
                    <a:p>
                      <a:pPr algn="r"/>
                      <a:r>
                        <a:rPr lang="en-GB" sz="1200">
                          <a:solidFill>
                            <a:schemeClr val="tx2"/>
                          </a:solidFill>
                        </a:rPr>
                        <a:t>£3925</a:t>
                      </a:r>
                      <a:endParaRPr lang="en-GB" sz="1200" dirty="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663F21-8CD7-4A3D-BEA0-2D91FD8F8DCD}"/>
              </a:ext>
            </a:extLst>
          </p:cNvPr>
          <p:cNvGraphicFramePr>
            <a:graphicFrameLocks/>
          </p:cNvGraphicFramePr>
          <p:nvPr>
            <p:extLst>
              <p:ext uri="{D42A27DB-BD31-4B8C-83A1-F6EECF244321}">
                <p14:modId xmlns:p14="http://schemas.microsoft.com/office/powerpoint/2010/main" val="1200961781"/>
              </p:ext>
            </p:extLst>
          </p:nvPr>
        </p:nvGraphicFramePr>
        <p:xfrm>
          <a:off x="350680" y="342900"/>
          <a:ext cx="9231470" cy="7776171"/>
        </p:xfrm>
        <a:graphic>
          <a:graphicData uri="http://schemas.openxmlformats.org/drawingml/2006/table">
            <a:tbl>
              <a:tblPr firstRow="1" bandRow="1">
                <a:tableStyleId>{BDBED569-4797-4DF1-A0F4-6AAB3CD982D8}</a:tableStyleId>
              </a:tblPr>
              <a:tblGrid>
                <a:gridCol w="2010351">
                  <a:extLst>
                    <a:ext uri="{9D8B030D-6E8A-4147-A177-3AD203B41FA5}">
                      <a16:colId xmlns:a16="http://schemas.microsoft.com/office/drawing/2014/main" val="613843245"/>
                    </a:ext>
                  </a:extLst>
                </a:gridCol>
                <a:gridCol w="2407039">
                  <a:extLst>
                    <a:ext uri="{9D8B030D-6E8A-4147-A177-3AD203B41FA5}">
                      <a16:colId xmlns:a16="http://schemas.microsoft.com/office/drawing/2014/main" val="4125670610"/>
                    </a:ext>
                  </a:extLst>
                </a:gridCol>
                <a:gridCol w="1876743">
                  <a:extLst>
                    <a:ext uri="{9D8B030D-6E8A-4147-A177-3AD203B41FA5}">
                      <a16:colId xmlns:a16="http://schemas.microsoft.com/office/drawing/2014/main" val="1448895308"/>
                    </a:ext>
                  </a:extLst>
                </a:gridCol>
                <a:gridCol w="2937337">
                  <a:extLst>
                    <a:ext uri="{9D8B030D-6E8A-4147-A177-3AD203B41FA5}">
                      <a16:colId xmlns:a16="http://schemas.microsoft.com/office/drawing/2014/main" val="2813669126"/>
                    </a:ext>
                  </a:extLst>
                </a:gridCol>
              </a:tblGrid>
              <a:tr h="373025">
                <a:tc gridSpan="4">
                  <a:txBody>
                    <a:bodyPr/>
                    <a:lstStyle/>
                    <a:p>
                      <a:pPr algn="ctr"/>
                      <a:r>
                        <a:rPr lang="en-GB" sz="1200">
                          <a:solidFill>
                            <a:schemeClr val="bg1"/>
                          </a:solidFill>
                        </a:rPr>
                        <a:t>Budget 2022/23</a:t>
                      </a:r>
                      <a:endParaRPr lang="en-GB" sz="1200" dirty="0">
                        <a:solidFill>
                          <a:schemeClr val="bg1"/>
                        </a:solidFill>
                      </a:endParaRPr>
                    </a:p>
                  </a:txBody>
                  <a:tcPr marL="112209" marR="112209" marT="56103" marB="56103" anchor="ctr">
                    <a:solidFill>
                      <a:schemeClr val="tx1"/>
                    </a:solidFill>
                  </a:tcPr>
                </a:tc>
                <a:tc hMerge="1">
                  <a:txBody>
                    <a:bodyPr/>
                    <a:lstStyle/>
                    <a:p>
                      <a:pPr algn="ctr"/>
                      <a:r>
                        <a:rPr lang="en-GB" sz="1700" dirty="0">
                          <a:solidFill>
                            <a:schemeClr val="bg1"/>
                          </a:solidFill>
                        </a:rPr>
                        <a:t>Cost (£)</a:t>
                      </a:r>
                    </a:p>
                  </a:txBody>
                  <a:tcPr marL="112209" marR="112209" marT="56103" marB="56103" anchor="c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5404490"/>
                  </a:ext>
                </a:extLst>
              </a:tr>
              <a:tr h="370013">
                <a:tc>
                  <a:txBody>
                    <a:bodyPr/>
                    <a:lstStyle/>
                    <a:p>
                      <a:pPr algn="l"/>
                      <a:r>
                        <a:rPr lang="en-GB" sz="1200" b="1" dirty="0">
                          <a:solidFill>
                            <a:schemeClr val="tx2"/>
                          </a:solidFill>
                        </a:rPr>
                        <a:t>Club</a:t>
                      </a:r>
                    </a:p>
                  </a:txBody>
                  <a:tcPr marL="112209" marR="112209" marT="56103" marB="56103" anchor="ctr">
                    <a:solidFill>
                      <a:schemeClr val="bg2">
                        <a:lumMod val="20000"/>
                        <a:lumOff val="80000"/>
                        <a:alpha val="70000"/>
                      </a:schemeClr>
                    </a:solidFill>
                  </a:tcPr>
                </a:tc>
                <a:tc gridSpan="3">
                  <a:txBody>
                    <a:bodyPr/>
                    <a:lstStyle/>
                    <a:p>
                      <a:pPr algn="r"/>
                      <a:r>
                        <a:rPr lang="en-GB" sz="1200">
                          <a:solidFill>
                            <a:schemeClr val="tx2"/>
                          </a:solidFill>
                        </a:rPr>
                        <a:t>    UXBRIDGE AMBLERS WALKING FOOTBALL CLUB </a:t>
                      </a:r>
                      <a:endParaRPr lang="en-GB" sz="12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38776"/>
                  </a:ext>
                </a:extLst>
              </a:tr>
              <a:tr h="370013">
                <a:tc>
                  <a:txBody>
                    <a:bodyPr/>
                    <a:lstStyle/>
                    <a:p>
                      <a:pPr algn="l"/>
                      <a:r>
                        <a:rPr lang="en-GB" sz="1200" b="1" dirty="0">
                          <a:solidFill>
                            <a:schemeClr val="tx2"/>
                          </a:solidFill>
                        </a:rPr>
                        <a:t>Team</a:t>
                      </a:r>
                    </a:p>
                  </a:txBody>
                  <a:tcPr marL="112209" marR="112209" marT="56103" marB="56103" anchor="ctr">
                    <a:solidFill>
                      <a:schemeClr val="bg2">
                        <a:lumMod val="20000"/>
                        <a:lumOff val="80000"/>
                        <a:alpha val="70000"/>
                      </a:schemeClr>
                    </a:solidFill>
                  </a:tcPr>
                </a:tc>
                <a:tc gridSpan="3">
                  <a:txBody>
                    <a:bodyPr/>
                    <a:lstStyle/>
                    <a:p>
                      <a:pPr algn="r"/>
                      <a:endParaRPr lang="en-GB" sz="12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0090079"/>
                  </a:ext>
                </a:extLst>
              </a:tr>
              <a:tr h="370013">
                <a:tc gridSpan="2">
                  <a:txBody>
                    <a:bodyPr/>
                    <a:lstStyle/>
                    <a:p>
                      <a:pPr algn="l"/>
                      <a:r>
                        <a:rPr lang="en-GB" sz="1200" b="1" dirty="0">
                          <a:solidFill>
                            <a:schemeClr val="tx2"/>
                          </a:solidFill>
                        </a:rPr>
                        <a:t>Income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tc gridSpan="2">
                  <a:txBody>
                    <a:bodyPr/>
                    <a:lstStyle/>
                    <a:p>
                      <a:pPr algn="l"/>
                      <a:r>
                        <a:rPr lang="en-GB" sz="1200" b="1" dirty="0">
                          <a:solidFill>
                            <a:schemeClr val="tx2"/>
                          </a:solidFill>
                        </a:rPr>
                        <a:t>Expenditure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66648852"/>
                  </a:ext>
                </a:extLst>
              </a:tr>
              <a:tr h="370013">
                <a:tc>
                  <a:txBody>
                    <a:bodyPr/>
                    <a:lstStyle/>
                    <a:p>
                      <a:pPr algn="l"/>
                      <a:r>
                        <a:rPr lang="en-GB" sz="1200" b="1">
                          <a:solidFill>
                            <a:schemeClr val="tx2"/>
                          </a:solidFill>
                        </a:rPr>
                        <a:t>Annual membership</a:t>
                      </a:r>
                    </a:p>
                    <a:p>
                      <a:pPr algn="l"/>
                      <a:r>
                        <a:rPr lang="en-GB" sz="1200">
                          <a:solidFill>
                            <a:schemeClr val="tx2"/>
                          </a:solidFill>
                        </a:rPr>
                        <a:t>(60 members x ££20)</a:t>
                      </a:r>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£1200 </a:t>
                      </a: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a:solidFill>
                            <a:schemeClr val="tx2"/>
                          </a:solidFill>
                        </a:rPr>
                        <a:t>Pitch Hire</a:t>
                      </a:r>
                    </a:p>
                    <a:p>
                      <a:pPr algn="l"/>
                      <a:r>
                        <a:rPr lang="en-GB" sz="1200" b="1">
                          <a:solidFill>
                            <a:schemeClr val="tx2"/>
                          </a:solidFill>
                        </a:rPr>
                        <a:t>(48 Wks x 2 sessions@£180 weekly)</a:t>
                      </a:r>
                    </a:p>
                    <a:p>
                      <a:pPr algn="l"/>
                      <a:endParaRPr lang="en-GB" sz="1200" b="1">
                        <a:solidFill>
                          <a:schemeClr val="tx2"/>
                        </a:solidFill>
                      </a:endParaRPr>
                    </a:p>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£8640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4287704828"/>
                  </a:ext>
                </a:extLst>
              </a:tr>
              <a:tr h="370013">
                <a:tc>
                  <a:txBody>
                    <a:bodyPr/>
                    <a:lstStyle/>
                    <a:p>
                      <a:pPr algn="l"/>
                      <a:r>
                        <a:rPr lang="en-GB" sz="1200" b="1">
                          <a:solidFill>
                            <a:schemeClr val="tx2"/>
                          </a:solidFill>
                        </a:rPr>
                        <a:t>Training subs</a:t>
                      </a:r>
                    </a:p>
                    <a:p>
                      <a:pPr algn="l"/>
                      <a:r>
                        <a:rPr lang="en-GB" sz="1200">
                          <a:solidFill>
                            <a:schemeClr val="tx2"/>
                          </a:solidFill>
                        </a:rPr>
                        <a:t> ( 96 session  x 24 players x £5)</a:t>
                      </a:r>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£11520</a:t>
                      </a: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a:solidFill>
                            <a:schemeClr val="tx2"/>
                          </a:solidFill>
                        </a:rPr>
                        <a:t>Insurance</a:t>
                      </a:r>
                    </a:p>
                    <a:p>
                      <a:pPr algn="l"/>
                      <a:r>
                        <a:rPr lang="en-GB" sz="1200" b="1">
                          <a:solidFill>
                            <a:schemeClr val="tx2"/>
                          </a:solidFill>
                        </a:rPr>
                        <a:t>(Public liability)</a:t>
                      </a:r>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£100</a:t>
                      </a:r>
                    </a:p>
                  </a:txBody>
                  <a:tcPr marL="112209" marR="112209" marT="56103" marB="56103" anchor="ctr">
                    <a:solidFill>
                      <a:schemeClr val="bg1">
                        <a:alpha val="70000"/>
                      </a:schemeClr>
                    </a:solidFill>
                  </a:tcPr>
                </a:tc>
                <a:extLst>
                  <a:ext uri="{0D108BD9-81ED-4DB2-BD59-A6C34878D82A}">
                    <a16:rowId xmlns:a16="http://schemas.microsoft.com/office/drawing/2014/main" val="2246733523"/>
                  </a:ext>
                </a:extLst>
              </a:tr>
              <a:tr h="370013">
                <a:tc>
                  <a:txBody>
                    <a:bodyPr/>
                    <a:lstStyle/>
                    <a:p>
                      <a:pPr algn="l"/>
                      <a:r>
                        <a:rPr lang="en-GB" sz="1200" b="1">
                          <a:solidFill>
                            <a:schemeClr val="tx2"/>
                          </a:solidFill>
                        </a:rPr>
                        <a:t>Middx league subs</a:t>
                      </a:r>
                    </a:p>
                    <a:p>
                      <a:pPr algn="l"/>
                      <a:r>
                        <a:rPr lang="en-GB" sz="1200">
                          <a:solidFill>
                            <a:schemeClr val="tx2"/>
                          </a:solidFill>
                        </a:rPr>
                        <a:t>(3 x 8 players teams x 9 sessions)</a:t>
                      </a:r>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£1080 </a:t>
                      </a: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a:solidFill>
                            <a:schemeClr val="tx2"/>
                          </a:solidFill>
                        </a:rPr>
                        <a:t>FA affiliation</a:t>
                      </a:r>
                    </a:p>
                    <a:p>
                      <a:pPr algn="l"/>
                      <a:r>
                        <a:rPr lang="en-GB" sz="1200" b="1">
                          <a:solidFill>
                            <a:schemeClr val="tx2"/>
                          </a:solidFill>
                        </a:rPr>
                        <a:t>(X3 teams) </a:t>
                      </a:r>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£120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086418241"/>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a:solidFill>
                            <a:schemeClr val="tx2"/>
                          </a:solidFill>
                        </a:rPr>
                        <a:t>Middx FA league fees</a:t>
                      </a:r>
                    </a:p>
                    <a:p>
                      <a:pPr algn="l"/>
                      <a:r>
                        <a:rPr lang="en-GB" sz="1200">
                          <a:solidFill>
                            <a:schemeClr val="tx2"/>
                          </a:solidFill>
                        </a:rPr>
                        <a:t>(X 3 teams)</a:t>
                      </a:r>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£350 </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12569624"/>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a:solidFill>
                            <a:schemeClr val="tx2"/>
                          </a:solidFill>
                        </a:rPr>
                        <a:t>Website management </a:t>
                      </a:r>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£160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08077215"/>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a:solidFill>
                            <a:schemeClr val="tx2"/>
                          </a:solidFill>
                        </a:rPr>
                        <a:t>Equipment </a:t>
                      </a:r>
                    </a:p>
                    <a:p>
                      <a:pPr algn="l"/>
                      <a:r>
                        <a:rPr lang="en-GB" sz="1200">
                          <a:solidFill>
                            <a:schemeClr val="tx2"/>
                          </a:solidFill>
                        </a:rPr>
                        <a:t>(Football and First aid)</a:t>
                      </a:r>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£250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917759595"/>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a:solidFill>
                            <a:schemeClr val="tx2"/>
                          </a:solidFill>
                        </a:rPr>
                        <a:t>Member training fees</a:t>
                      </a:r>
                    </a:p>
                    <a:p>
                      <a:pPr algn="l"/>
                      <a:r>
                        <a:rPr lang="en-GB" sz="1200">
                          <a:solidFill>
                            <a:schemeClr val="tx2"/>
                          </a:solidFill>
                        </a:rPr>
                        <a:t>(First Aid)</a:t>
                      </a:r>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£150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761146990"/>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a:solidFill>
                            <a:schemeClr val="tx2"/>
                          </a:solidFill>
                        </a:rPr>
                        <a:t>Kit washing</a:t>
                      </a:r>
                    </a:p>
                    <a:p>
                      <a:pPr algn="l"/>
                      <a:r>
                        <a:rPr lang="en-GB" sz="1200">
                          <a:solidFill>
                            <a:schemeClr val="tx2"/>
                          </a:solidFill>
                        </a:rPr>
                        <a:t>(X 3 teams x 9 matches)</a:t>
                      </a:r>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r>
                        <a:rPr lang="en-GB" sz="1200">
                          <a:solidFill>
                            <a:schemeClr val="tx2"/>
                          </a:solidFill>
                        </a:rPr>
                        <a:t>£180</a:t>
                      </a: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147583870"/>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65535392"/>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650379938"/>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531313862"/>
                  </a:ext>
                </a:extLst>
              </a:tr>
              <a:tr h="370013">
                <a:tc>
                  <a:txBody>
                    <a:bodyPr/>
                    <a:lstStyle/>
                    <a:p>
                      <a:pPr algn="l"/>
                      <a:r>
                        <a:rPr lang="en-GB" sz="1200" b="1" dirty="0">
                          <a:solidFill>
                            <a:schemeClr val="tx2"/>
                          </a:solidFill>
                        </a:rPr>
                        <a:t>Total Income</a:t>
                      </a:r>
                    </a:p>
                  </a:txBody>
                  <a:tcPr marL="112209" marR="112209" marT="56103" marB="56103" anchor="ctr">
                    <a:solidFill>
                      <a:schemeClr val="bg2">
                        <a:lumMod val="40000"/>
                        <a:lumOff val="60000"/>
                      </a:schemeClr>
                    </a:solidFill>
                  </a:tcPr>
                </a:tc>
                <a:tc>
                  <a:txBody>
                    <a:bodyPr/>
                    <a:lstStyle/>
                    <a:p>
                      <a:pPr algn="r"/>
                      <a:r>
                        <a:rPr lang="en-GB" sz="1200" b="1">
                          <a:solidFill>
                            <a:schemeClr val="tx2"/>
                          </a:solidFill>
                        </a:rPr>
                        <a:t>£13800</a:t>
                      </a:r>
                      <a:endParaRPr lang="en-GB" sz="1200" b="1" dirty="0">
                        <a:solidFill>
                          <a:schemeClr val="tx2"/>
                        </a:solidFill>
                      </a:endParaRPr>
                    </a:p>
                  </a:txBody>
                  <a:tcPr marL="112209" marR="112209" marT="56103" marB="56103" anchor="ctr">
                    <a:noFill/>
                  </a:tcPr>
                </a:tc>
                <a:tc>
                  <a:txBody>
                    <a:bodyPr/>
                    <a:lstStyle/>
                    <a:p>
                      <a:pPr algn="l"/>
                      <a:r>
                        <a:rPr lang="en-GB" sz="1200" b="1" dirty="0">
                          <a:solidFill>
                            <a:schemeClr val="tx2"/>
                          </a:solidFill>
                        </a:rPr>
                        <a:t>Total Expenditure</a:t>
                      </a:r>
                    </a:p>
                  </a:txBody>
                  <a:tcPr marL="112209" marR="112209" marT="56103" marB="56103" anchor="ctr">
                    <a:solidFill>
                      <a:schemeClr val="bg2">
                        <a:lumMod val="40000"/>
                        <a:lumOff val="60000"/>
                      </a:schemeClr>
                    </a:solidFill>
                  </a:tcPr>
                </a:tc>
                <a:tc>
                  <a:txBody>
                    <a:bodyPr/>
                    <a:lstStyle/>
                    <a:p>
                      <a:pPr algn="r"/>
                      <a:r>
                        <a:rPr lang="en-GB" sz="1200" b="1">
                          <a:solidFill>
                            <a:schemeClr val="tx2"/>
                          </a:solidFill>
                        </a:rPr>
                        <a:t>£9770</a:t>
                      </a:r>
                      <a:endParaRPr lang="en-GB" sz="1200" b="1" dirty="0">
                        <a:solidFill>
                          <a:schemeClr val="tx2"/>
                        </a:solidFill>
                      </a:endParaRPr>
                    </a:p>
                  </a:txBody>
                  <a:tcPr marL="112209" marR="112209" marT="56103" marB="56103" anchor="ctr">
                    <a:solidFill>
                      <a:schemeClr val="bg1"/>
                    </a:solidFill>
                  </a:tcPr>
                </a:tc>
                <a:extLst>
                  <a:ext uri="{0D108BD9-81ED-4DB2-BD59-A6C34878D82A}">
                    <a16:rowId xmlns:a16="http://schemas.microsoft.com/office/drawing/2014/main" val="3970373865"/>
                  </a:ext>
                </a:extLst>
              </a:tr>
            </a:tbl>
          </a:graphicData>
        </a:graphic>
      </p:graphicFrame>
    </p:spTree>
    <p:extLst>
      <p:ext uri="{BB962C8B-B14F-4D97-AF65-F5344CB8AC3E}">
        <p14:creationId xmlns:p14="http://schemas.microsoft.com/office/powerpoint/2010/main" val="258678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99BA8B-7B80-4E2A-BE3C-53F5CC2AB3C7}"/>
              </a:ext>
            </a:extLst>
          </p:cNvPr>
          <p:cNvGraphicFramePr>
            <a:graphicFrameLocks/>
          </p:cNvGraphicFramePr>
          <p:nvPr>
            <p:extLst>
              <p:ext uri="{D42A27DB-BD31-4B8C-83A1-F6EECF244321}">
                <p14:modId xmlns:p14="http://schemas.microsoft.com/office/powerpoint/2010/main" val="2379943572"/>
              </p:ext>
            </p:extLst>
          </p:nvPr>
        </p:nvGraphicFramePr>
        <p:xfrm>
          <a:off x="337265" y="342901"/>
          <a:ext cx="9231470" cy="5962677"/>
        </p:xfrm>
        <a:graphic>
          <a:graphicData uri="http://schemas.openxmlformats.org/drawingml/2006/table">
            <a:tbl>
              <a:tblPr firstRow="1" bandRow="1">
                <a:tableStyleId>{BDBED569-4797-4DF1-A0F4-6AAB3CD982D8}</a:tableStyleId>
              </a:tblPr>
              <a:tblGrid>
                <a:gridCol w="2010350">
                  <a:extLst>
                    <a:ext uri="{9D8B030D-6E8A-4147-A177-3AD203B41FA5}">
                      <a16:colId xmlns:a16="http://schemas.microsoft.com/office/drawing/2014/main" val="613843245"/>
                    </a:ext>
                  </a:extLst>
                </a:gridCol>
                <a:gridCol w="2407040">
                  <a:extLst>
                    <a:ext uri="{9D8B030D-6E8A-4147-A177-3AD203B41FA5}">
                      <a16:colId xmlns:a16="http://schemas.microsoft.com/office/drawing/2014/main" val="4125670610"/>
                    </a:ext>
                  </a:extLst>
                </a:gridCol>
                <a:gridCol w="1876744">
                  <a:extLst>
                    <a:ext uri="{9D8B030D-6E8A-4147-A177-3AD203B41FA5}">
                      <a16:colId xmlns:a16="http://schemas.microsoft.com/office/drawing/2014/main" val="1448895308"/>
                    </a:ext>
                  </a:extLst>
                </a:gridCol>
                <a:gridCol w="2937336">
                  <a:extLst>
                    <a:ext uri="{9D8B030D-6E8A-4147-A177-3AD203B41FA5}">
                      <a16:colId xmlns:a16="http://schemas.microsoft.com/office/drawing/2014/main" val="2813669126"/>
                    </a:ext>
                  </a:extLst>
                </a:gridCol>
              </a:tblGrid>
              <a:tr h="255622">
                <a:tc gridSpan="4">
                  <a:txBody>
                    <a:bodyPr/>
                    <a:lstStyle/>
                    <a:p>
                      <a:pPr algn="ctr"/>
                      <a:r>
                        <a:rPr lang="en-GB" sz="1200" dirty="0">
                          <a:solidFill>
                            <a:schemeClr val="bg1"/>
                          </a:solidFill>
                        </a:rPr>
                        <a:t>Annual </a:t>
                      </a:r>
                      <a:r>
                        <a:rPr lang="en-GB" sz="1200">
                          <a:solidFill>
                            <a:schemeClr val="bg1"/>
                          </a:solidFill>
                        </a:rPr>
                        <a:t>Accounts Sheet  2022/23</a:t>
                      </a:r>
                      <a:endParaRPr lang="en-GB" sz="1200" dirty="0">
                        <a:solidFill>
                          <a:schemeClr val="bg1"/>
                        </a:solidFill>
                      </a:endParaRPr>
                    </a:p>
                  </a:txBody>
                  <a:tcPr marL="112209" marR="112209" marT="56103" marB="56103" anchor="ctr">
                    <a:solidFill>
                      <a:schemeClr val="tx1"/>
                    </a:solidFill>
                  </a:tcPr>
                </a:tc>
                <a:tc hMerge="1">
                  <a:txBody>
                    <a:bodyPr/>
                    <a:lstStyle/>
                    <a:p>
                      <a:pPr algn="ctr"/>
                      <a:r>
                        <a:rPr lang="en-GB" sz="1700" dirty="0">
                          <a:solidFill>
                            <a:schemeClr val="bg1"/>
                          </a:solidFill>
                        </a:rPr>
                        <a:t>Cost (£)</a:t>
                      </a:r>
                    </a:p>
                  </a:txBody>
                  <a:tcPr marL="112209" marR="112209" marT="56103" marB="56103" anchor="c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5404490"/>
                  </a:ext>
                </a:extLst>
              </a:tr>
              <a:tr h="298342">
                <a:tc>
                  <a:txBody>
                    <a:bodyPr/>
                    <a:lstStyle/>
                    <a:p>
                      <a:pPr algn="l"/>
                      <a:r>
                        <a:rPr lang="en-GB" sz="1200" b="1" dirty="0">
                          <a:solidFill>
                            <a:schemeClr val="tx2"/>
                          </a:solidFill>
                        </a:rPr>
                        <a:t>Club</a:t>
                      </a:r>
                    </a:p>
                  </a:txBody>
                  <a:tcPr marL="112209" marR="112209" marT="56103" marB="56103" anchor="ctr">
                    <a:solidFill>
                      <a:schemeClr val="bg2">
                        <a:lumMod val="20000"/>
                        <a:lumOff val="80000"/>
                        <a:alpha val="70000"/>
                      </a:schemeClr>
                    </a:solidFill>
                  </a:tcPr>
                </a:tc>
                <a:tc gridSpan="3">
                  <a:txBody>
                    <a:bodyPr/>
                    <a:lstStyle/>
                    <a:p>
                      <a:pPr algn="r"/>
                      <a:r>
                        <a:rPr lang="en-GB" sz="1200">
                          <a:solidFill>
                            <a:schemeClr val="tx2"/>
                          </a:solidFill>
                        </a:rPr>
                        <a:t>UXBRIDGE AMBLERS WALKING FOOTBALL CLUB </a:t>
                      </a:r>
                      <a:endParaRPr lang="en-GB" sz="12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38776"/>
                  </a:ext>
                </a:extLst>
              </a:tr>
              <a:tr h="298342">
                <a:tc>
                  <a:txBody>
                    <a:bodyPr/>
                    <a:lstStyle/>
                    <a:p>
                      <a:pPr algn="l"/>
                      <a:r>
                        <a:rPr lang="en-GB" sz="1200" b="1" dirty="0">
                          <a:solidFill>
                            <a:schemeClr val="tx2"/>
                          </a:solidFill>
                        </a:rPr>
                        <a:t>Year</a:t>
                      </a:r>
                    </a:p>
                  </a:txBody>
                  <a:tcPr marL="112209" marR="112209" marT="56103" marB="56103" anchor="ctr">
                    <a:solidFill>
                      <a:schemeClr val="bg2">
                        <a:lumMod val="20000"/>
                        <a:lumOff val="80000"/>
                        <a:alpha val="70000"/>
                      </a:schemeClr>
                    </a:solidFill>
                  </a:tcPr>
                </a:tc>
                <a:tc gridSpan="3">
                  <a:txBody>
                    <a:bodyPr/>
                    <a:lstStyle/>
                    <a:p>
                      <a:pPr algn="r"/>
                      <a:endParaRPr lang="en-GB" sz="12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0090079"/>
                  </a:ext>
                </a:extLst>
              </a:tr>
              <a:tr h="298342">
                <a:tc gridSpan="2">
                  <a:txBody>
                    <a:bodyPr/>
                    <a:lstStyle/>
                    <a:p>
                      <a:pPr algn="l"/>
                      <a:r>
                        <a:rPr lang="en-GB" sz="1200" b="1" dirty="0">
                          <a:solidFill>
                            <a:schemeClr val="tx2"/>
                          </a:solidFill>
                        </a:rPr>
                        <a:t>Income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tc gridSpan="2">
                  <a:txBody>
                    <a:bodyPr/>
                    <a:lstStyle/>
                    <a:p>
                      <a:pPr algn="l"/>
                      <a:r>
                        <a:rPr lang="en-GB" sz="1200" b="1" dirty="0">
                          <a:solidFill>
                            <a:schemeClr val="tx2"/>
                          </a:solidFill>
                        </a:rPr>
                        <a:t>Expenditure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66648852"/>
                  </a:ext>
                </a:extLst>
              </a:tr>
              <a:tr h="298342">
                <a:tc>
                  <a:txBody>
                    <a:bodyPr/>
                    <a:lstStyle/>
                    <a:p>
                      <a:pPr algn="l"/>
                      <a:r>
                        <a:rPr lang="en-GB" sz="1200" b="1" dirty="0">
                          <a:solidFill>
                            <a:schemeClr val="tx2"/>
                          </a:solidFill>
                        </a:rPr>
                        <a:t>Sponsorship</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dirty="0">
                          <a:solidFill>
                            <a:schemeClr val="tx2"/>
                          </a:solidFill>
                        </a:rPr>
                        <a:t>Affiliation</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4287704828"/>
                  </a:ext>
                </a:extLst>
              </a:tr>
              <a:tr h="298342">
                <a:tc>
                  <a:txBody>
                    <a:bodyPr/>
                    <a:lstStyle/>
                    <a:p>
                      <a:pPr algn="l"/>
                      <a:r>
                        <a:rPr lang="en-GB" sz="1200" b="1" dirty="0">
                          <a:solidFill>
                            <a:schemeClr val="tx2"/>
                          </a:solidFill>
                        </a:rPr>
                        <a:t>Subs</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dirty="0">
                          <a:solidFill>
                            <a:schemeClr val="tx2"/>
                          </a:solidFill>
                        </a:rPr>
                        <a:t>Pitch Hire</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246733523"/>
                  </a:ext>
                </a:extLst>
              </a:tr>
              <a:tr h="298342">
                <a:tc>
                  <a:txBody>
                    <a:bodyPr/>
                    <a:lstStyle/>
                    <a:p>
                      <a:pPr algn="l"/>
                      <a:r>
                        <a:rPr lang="en-GB" sz="1200" b="1" dirty="0">
                          <a:solidFill>
                            <a:schemeClr val="tx2"/>
                          </a:solidFill>
                        </a:rPr>
                        <a:t>Donations</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086418241"/>
                  </a:ext>
                </a:extLst>
              </a:tr>
              <a:tr h="298342">
                <a:tc>
                  <a:txBody>
                    <a:bodyPr/>
                    <a:lstStyle/>
                    <a:p>
                      <a:pPr algn="l"/>
                      <a:r>
                        <a:rPr lang="en-GB" sz="1200" b="1" dirty="0">
                          <a:solidFill>
                            <a:schemeClr val="tx2"/>
                          </a:solidFill>
                        </a:rPr>
                        <a:t>Grants</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12569624"/>
                  </a:ext>
                </a:extLst>
              </a:tr>
              <a:tr h="298342">
                <a:tc>
                  <a:txBody>
                    <a:bodyPr/>
                    <a:lstStyle/>
                    <a:p>
                      <a:pPr algn="l"/>
                      <a:r>
                        <a:rPr lang="en-GB" sz="1200" b="1">
                          <a:solidFill>
                            <a:schemeClr val="tx2"/>
                          </a:solidFill>
                        </a:rPr>
                        <a:t>Membership</a:t>
                      </a:r>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dirty="0">
                          <a:solidFill>
                            <a:schemeClr val="tx2"/>
                          </a:solidFill>
                        </a:rPr>
                        <a:t>Washing</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08077215"/>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dirty="0">
                          <a:solidFill>
                            <a:schemeClr val="tx2"/>
                          </a:solidFill>
                        </a:rPr>
                        <a:t>Fines</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917759595"/>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761146990"/>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147583870"/>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65535392"/>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650379938"/>
                  </a:ext>
                </a:extLst>
              </a:tr>
              <a:tr h="297435">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531313862"/>
                  </a:ext>
                </a:extLst>
              </a:tr>
              <a:tr h="298342">
                <a:tc>
                  <a:txBody>
                    <a:bodyPr/>
                    <a:lstStyle/>
                    <a:p>
                      <a:pPr algn="l"/>
                      <a:r>
                        <a:rPr lang="en-GB" sz="1200" b="1" dirty="0">
                          <a:solidFill>
                            <a:schemeClr val="tx2"/>
                          </a:solidFill>
                        </a:rPr>
                        <a:t>Total Income</a:t>
                      </a:r>
                    </a:p>
                  </a:txBody>
                  <a:tcPr marL="112209" marR="112209" marT="56103" marB="56103" anchor="ctr">
                    <a:lnB w="12700" cap="flat" cmpd="sng" algn="ctr">
                      <a:solidFill>
                        <a:schemeClr val="bg2"/>
                      </a:solidFill>
                      <a:prstDash val="solid"/>
                      <a:round/>
                      <a:headEnd type="none" w="med" len="med"/>
                      <a:tailEnd type="none" w="med" len="med"/>
                    </a:lnB>
                    <a:solidFill>
                      <a:schemeClr val="bg2">
                        <a:lumMod val="40000"/>
                        <a:lumOff val="60000"/>
                      </a:schemeClr>
                    </a:solidFill>
                  </a:tcPr>
                </a:tc>
                <a:tc>
                  <a:txBody>
                    <a:bodyPr/>
                    <a:lstStyle/>
                    <a:p>
                      <a:pPr algn="r"/>
                      <a:endParaRPr lang="en-GB" sz="1200" b="1" dirty="0">
                        <a:solidFill>
                          <a:schemeClr val="tx2"/>
                        </a:solidFill>
                      </a:endParaRPr>
                    </a:p>
                  </a:txBody>
                  <a:tcPr marL="112209" marR="112209" marT="56103" marB="56103" anchor="ctr">
                    <a:lnB w="12700" cap="flat" cmpd="sng" algn="ctr">
                      <a:solidFill>
                        <a:schemeClr val="bg2"/>
                      </a:solidFill>
                      <a:prstDash val="solid"/>
                      <a:round/>
                      <a:headEnd type="none" w="med" len="med"/>
                      <a:tailEnd type="none" w="med" len="med"/>
                    </a:lnB>
                    <a:noFill/>
                  </a:tcPr>
                </a:tc>
                <a:tc>
                  <a:txBody>
                    <a:bodyPr/>
                    <a:lstStyle/>
                    <a:p>
                      <a:pPr algn="l"/>
                      <a:r>
                        <a:rPr lang="en-GB" sz="1200" b="1" dirty="0">
                          <a:solidFill>
                            <a:schemeClr val="tx2"/>
                          </a:solidFill>
                        </a:rPr>
                        <a:t>Total Expenditure</a:t>
                      </a:r>
                    </a:p>
                  </a:txBody>
                  <a:tcPr marL="112209" marR="112209" marT="56103" marB="56103" anchor="ctr">
                    <a:lnB w="12700" cap="flat" cmpd="sng" algn="ctr">
                      <a:solidFill>
                        <a:schemeClr val="bg2"/>
                      </a:solidFill>
                      <a:prstDash val="solid"/>
                      <a:round/>
                      <a:headEnd type="none" w="med" len="med"/>
                      <a:tailEnd type="none" w="med" len="med"/>
                    </a:lnB>
                    <a:solidFill>
                      <a:schemeClr val="bg2">
                        <a:lumMod val="40000"/>
                        <a:lumOff val="60000"/>
                      </a:schemeClr>
                    </a:solidFill>
                  </a:tcPr>
                </a:tc>
                <a:tc>
                  <a:txBody>
                    <a:bodyPr/>
                    <a:lstStyle/>
                    <a:p>
                      <a:pPr algn="r"/>
                      <a:endParaRPr lang="en-GB" sz="1200" b="1" dirty="0">
                        <a:solidFill>
                          <a:schemeClr val="tx2"/>
                        </a:solidFill>
                      </a:endParaRPr>
                    </a:p>
                  </a:txBody>
                  <a:tcPr marL="112209" marR="112209" marT="56103" marB="56103" anchor="ct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70373865"/>
                  </a:ext>
                </a:extLst>
              </a:tr>
              <a:tr h="298342">
                <a:tc>
                  <a:txBody>
                    <a:bodyPr/>
                    <a:lstStyle/>
                    <a:p>
                      <a:pPr algn="l"/>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4372874"/>
                  </a:ext>
                </a:extLst>
              </a:tr>
              <a:tr h="298342">
                <a:tc>
                  <a:txBody>
                    <a:bodyPr/>
                    <a:lstStyle/>
                    <a:p>
                      <a:pPr algn="l"/>
                      <a:r>
                        <a:rPr lang="en-GB" sz="1200" b="1" dirty="0">
                          <a:solidFill>
                            <a:schemeClr val="tx2"/>
                          </a:solidFill>
                        </a:rPr>
                        <a:t>Opening Balance</a:t>
                      </a:r>
                    </a:p>
                  </a:txBody>
                  <a:tcPr marL="112209" marR="112209" marT="56103" marB="56103" anchor="ctr">
                    <a:lnR w="12700" cmpd="sng">
                      <a:noFill/>
                    </a:lnR>
                    <a:lnT w="12700" cap="flat" cmpd="sng" algn="ctr">
                      <a:solidFill>
                        <a:schemeClr val="bg2"/>
                      </a:solidFill>
                      <a:prstDash val="solid"/>
                      <a:round/>
                      <a:headEnd type="none" w="med" len="med"/>
                      <a:tailEnd type="none" w="med" len="med"/>
                    </a:lnT>
                    <a:solidFill>
                      <a:schemeClr val="bg2">
                        <a:lumMod val="40000"/>
                        <a:lumOff val="60000"/>
                      </a:schemeClr>
                    </a:solidFill>
                  </a:tcPr>
                </a:tc>
                <a:tc>
                  <a:txBody>
                    <a:bodyPr/>
                    <a:lstStyle/>
                    <a:p>
                      <a:pPr algn="r"/>
                      <a:endParaRPr lang="en-GB" sz="1200" b="1" dirty="0">
                        <a:solidFill>
                          <a:schemeClr val="tx2"/>
                        </a:solidFill>
                      </a:endParaRPr>
                    </a:p>
                  </a:txBody>
                  <a:tcPr marL="112209" marR="112209" marT="56103" marB="56103"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ap="flat" cmpd="sng" algn="ctr">
                      <a:solidFill>
                        <a:schemeClr val="bg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583660"/>
                  </a:ext>
                </a:extLst>
              </a:tr>
              <a:tr h="298342">
                <a:tc>
                  <a:txBody>
                    <a:bodyPr/>
                    <a:lstStyle/>
                    <a:p>
                      <a:pPr algn="l"/>
                      <a:r>
                        <a:rPr lang="en-GB" sz="1200" b="1" dirty="0">
                          <a:solidFill>
                            <a:schemeClr val="tx2"/>
                          </a:solidFill>
                        </a:rPr>
                        <a:t>+ Surplus / Deficit</a:t>
                      </a:r>
                    </a:p>
                  </a:txBody>
                  <a:tcPr marL="112209" marR="112209" marT="56103" marB="56103" anchor="ctr">
                    <a:lnR w="12700" cmpd="sng">
                      <a:noFill/>
                    </a:lnR>
                    <a:solidFill>
                      <a:schemeClr val="bg2">
                        <a:lumMod val="40000"/>
                        <a:lumOff val="60000"/>
                      </a:schemeClr>
                    </a:solidFill>
                  </a:tcPr>
                </a:tc>
                <a:tc>
                  <a:txBody>
                    <a:bodyPr/>
                    <a:lstStyle/>
                    <a:p>
                      <a:pPr algn="r"/>
                      <a:endParaRPr lang="en-GB" sz="1200" b="1" dirty="0">
                        <a:solidFill>
                          <a:schemeClr val="tx2"/>
                        </a:solidFill>
                      </a:endParaRPr>
                    </a:p>
                  </a:txBody>
                  <a:tcPr marL="112209" marR="112209" marT="56103" marB="56103"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821626"/>
                  </a:ext>
                </a:extLst>
              </a:tr>
              <a:tr h="298342">
                <a:tc>
                  <a:txBody>
                    <a:bodyPr/>
                    <a:lstStyle/>
                    <a:p>
                      <a:pPr algn="l"/>
                      <a:r>
                        <a:rPr lang="en-GB" sz="1200" b="1" dirty="0">
                          <a:solidFill>
                            <a:schemeClr val="tx2"/>
                          </a:solidFill>
                        </a:rPr>
                        <a:t>Total / Closing Balance</a:t>
                      </a:r>
                    </a:p>
                  </a:txBody>
                  <a:tcPr marL="112209" marR="112209" marT="56103" marB="56103" anchor="ctr">
                    <a:lnR w="12700" cmpd="sng">
                      <a:noFill/>
                    </a:lnR>
                    <a:lnB w="12700" cap="flat" cmpd="sng" algn="ctr">
                      <a:solidFill>
                        <a:schemeClr val="bg2"/>
                      </a:solidFill>
                      <a:prstDash val="solid"/>
                      <a:round/>
                      <a:headEnd type="none" w="med" len="med"/>
                      <a:tailEnd type="none" w="med" len="med"/>
                    </a:lnB>
                    <a:solidFill>
                      <a:schemeClr val="bg2">
                        <a:lumMod val="40000"/>
                        <a:lumOff val="60000"/>
                      </a:schemeClr>
                    </a:solidFill>
                  </a:tcPr>
                </a:tc>
                <a:tc>
                  <a:txBody>
                    <a:bodyPr/>
                    <a:lstStyle/>
                    <a:p>
                      <a:pPr algn="r"/>
                      <a:endParaRPr lang="en-GB" sz="1200" b="1" dirty="0">
                        <a:solidFill>
                          <a:schemeClr val="tx2"/>
                        </a:solidFill>
                      </a:endParaRPr>
                    </a:p>
                  </a:txBody>
                  <a:tcPr marL="112209" marR="112209" marT="56103" marB="56103"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687590"/>
                  </a:ext>
                </a:extLst>
              </a:tr>
            </a:tbl>
          </a:graphicData>
        </a:graphic>
      </p:graphicFrame>
    </p:spTree>
    <p:extLst>
      <p:ext uri="{BB962C8B-B14F-4D97-AF65-F5344CB8AC3E}">
        <p14:creationId xmlns:p14="http://schemas.microsoft.com/office/powerpoint/2010/main" val="156626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D9EF447B-5BD3-48F6-A835-4AF399984E4B}"/>
              </a:ext>
            </a:extLst>
          </p:cNvPr>
          <p:cNvPicPr>
            <a:picLocks noChangeAspect="1"/>
          </p:cNvPicPr>
          <p:nvPr/>
        </p:nvPicPr>
        <p:blipFill rotWithShape="1">
          <a:blip r:embed="rId2">
            <a:extLst>
              <a:ext uri="{28A0092B-C50C-407E-A947-70E740481C1C}">
                <a14:useLocalDpi xmlns:a14="http://schemas.microsoft.com/office/drawing/2010/main" val="0"/>
              </a:ext>
            </a:extLst>
          </a:blip>
          <a:srcRect l="3678" t="14722" r="2701" b="67232"/>
          <a:stretch/>
        </p:blipFill>
        <p:spPr>
          <a:xfrm>
            <a:off x="256381" y="1223706"/>
            <a:ext cx="9381329" cy="1301885"/>
          </a:xfrm>
          <a:prstGeom prst="rect">
            <a:avLst/>
          </a:prstGeom>
        </p:spPr>
      </p:pic>
      <p:pic>
        <p:nvPicPr>
          <p:cNvPr id="4" name="table">
            <a:extLst>
              <a:ext uri="{FF2B5EF4-FFF2-40B4-BE49-F238E27FC236}">
                <a16:creationId xmlns:a16="http://schemas.microsoft.com/office/drawing/2014/main" id="{08A9D929-2F59-4DEB-B95C-D44C24ACAD4A}"/>
              </a:ext>
            </a:extLst>
          </p:cNvPr>
          <p:cNvPicPr>
            <a:picLocks noChangeAspect="1"/>
          </p:cNvPicPr>
          <p:nvPr/>
        </p:nvPicPr>
        <p:blipFill>
          <a:blip r:embed="rId3"/>
          <a:stretch>
            <a:fillRect/>
          </a:stretch>
        </p:blipFill>
        <p:spPr>
          <a:xfrm>
            <a:off x="250032" y="2496971"/>
            <a:ext cx="9399586" cy="3778446"/>
          </a:xfrm>
          <a:prstGeom prst="rect">
            <a:avLst/>
          </a:prstGeom>
        </p:spPr>
      </p:pic>
    </p:spTree>
    <p:extLst>
      <p:ext uri="{BB962C8B-B14F-4D97-AF65-F5344CB8AC3E}">
        <p14:creationId xmlns:p14="http://schemas.microsoft.com/office/powerpoint/2010/main" val="142157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A93509-7502-457E-B786-05E017487BE7}"/>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524DFF70-8C1A-4230-928C-D5A0C88F32AA}"/>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F991A05-D514-41D3-8F13-A8FF769F82A3}"/>
              </a:ext>
            </a:extLst>
          </p:cNvPr>
          <p:cNvSpPr>
            <a:spLocks noGrp="1"/>
          </p:cNvSpPr>
          <p:nvPr>
            <p:ph type="body" sz="quarter" idx="13"/>
          </p:nvPr>
        </p:nvSpPr>
        <p:spPr/>
        <p:txBody>
          <a:bodyPr/>
          <a:lstStyle/>
          <a:p>
            <a:endParaRPr lang="en-GB"/>
          </a:p>
        </p:txBody>
      </p:sp>
      <p:sp>
        <p:nvSpPr>
          <p:cNvPr id="7" name="Text Placeholder 6">
            <a:extLst>
              <a:ext uri="{FF2B5EF4-FFF2-40B4-BE49-F238E27FC236}">
                <a16:creationId xmlns:a16="http://schemas.microsoft.com/office/drawing/2014/main" id="{51DF4AF4-2D8C-49C0-81DA-889911297CF4}"/>
              </a:ext>
            </a:extLst>
          </p:cNvPr>
          <p:cNvSpPr>
            <a:spLocks noGrp="1"/>
          </p:cNvSpPr>
          <p:nvPr>
            <p:ph type="body" sz="quarter" idx="14"/>
          </p:nvPr>
        </p:nvSpPr>
        <p:spPr/>
        <p:txBody>
          <a:bodyPr/>
          <a:lstStyle/>
          <a:p>
            <a:endParaRPr lang="en-GB"/>
          </a:p>
        </p:txBody>
      </p:sp>
      <p:sp>
        <p:nvSpPr>
          <p:cNvPr id="8" name="Text Placeholder 7">
            <a:extLst>
              <a:ext uri="{FF2B5EF4-FFF2-40B4-BE49-F238E27FC236}">
                <a16:creationId xmlns:a16="http://schemas.microsoft.com/office/drawing/2014/main" id="{7E56BE77-183E-4747-9D34-4D3E15870D2D}"/>
              </a:ext>
            </a:extLst>
          </p:cNvPr>
          <p:cNvSpPr>
            <a:spLocks noGrp="1"/>
          </p:cNvSpPr>
          <p:nvPr>
            <p:ph type="body" sz="quarter" idx="15"/>
          </p:nvPr>
        </p:nvSpPr>
        <p:spPr/>
        <p:txBody>
          <a:bodyPr/>
          <a:lstStyle/>
          <a:p>
            <a:endParaRPr lang="en-GB"/>
          </a:p>
        </p:txBody>
      </p:sp>
      <p:sp>
        <p:nvSpPr>
          <p:cNvPr id="9" name="Text Placeholder 8">
            <a:extLst>
              <a:ext uri="{FF2B5EF4-FFF2-40B4-BE49-F238E27FC236}">
                <a16:creationId xmlns:a16="http://schemas.microsoft.com/office/drawing/2014/main" id="{3F649E8C-98B7-42CA-B8A8-D6686B5D2D6C}"/>
              </a:ext>
            </a:extLst>
          </p:cNvPr>
          <p:cNvSpPr>
            <a:spLocks noGrp="1"/>
          </p:cNvSpPr>
          <p:nvPr>
            <p:ph type="body" sz="quarter" idx="16"/>
          </p:nvPr>
        </p:nvSpPr>
        <p:spPr/>
        <p:txBody>
          <a:bodyPr/>
          <a:lstStyle/>
          <a:p>
            <a:endParaRPr lang="en-GB"/>
          </a:p>
        </p:txBody>
      </p:sp>
      <p:sp>
        <p:nvSpPr>
          <p:cNvPr id="10" name="Text Placeholder 9">
            <a:extLst>
              <a:ext uri="{FF2B5EF4-FFF2-40B4-BE49-F238E27FC236}">
                <a16:creationId xmlns:a16="http://schemas.microsoft.com/office/drawing/2014/main" id="{D609840F-995E-4675-8AE2-A06F0CB0CF19}"/>
              </a:ext>
            </a:extLst>
          </p:cNvPr>
          <p:cNvSpPr>
            <a:spLocks noGrp="1"/>
          </p:cNvSpPr>
          <p:nvPr>
            <p:ph type="body" sz="quarter" idx="17"/>
          </p:nvPr>
        </p:nvSpPr>
        <p:spPr/>
        <p:txBody>
          <a:bodyPr/>
          <a:lstStyle/>
          <a:p>
            <a:endParaRPr lang="en-GB"/>
          </a:p>
        </p:txBody>
      </p:sp>
      <p:sp>
        <p:nvSpPr>
          <p:cNvPr id="11" name="Text Placeholder 10">
            <a:extLst>
              <a:ext uri="{FF2B5EF4-FFF2-40B4-BE49-F238E27FC236}">
                <a16:creationId xmlns:a16="http://schemas.microsoft.com/office/drawing/2014/main" id="{B7679095-6F43-40EC-B15E-3FDC69C19AE8}"/>
              </a:ext>
            </a:extLst>
          </p:cNvPr>
          <p:cNvSpPr>
            <a:spLocks noGrp="1"/>
          </p:cNvSpPr>
          <p:nvPr>
            <p:ph type="body" sz="quarter" idx="18"/>
          </p:nvPr>
        </p:nvSpPr>
        <p:spPr/>
        <p:txBody>
          <a:bodyPr/>
          <a:lstStyle/>
          <a:p>
            <a:endParaRPr lang="en-GB"/>
          </a:p>
        </p:txBody>
      </p:sp>
      <p:sp>
        <p:nvSpPr>
          <p:cNvPr id="12" name="Text Placeholder 11">
            <a:extLst>
              <a:ext uri="{FF2B5EF4-FFF2-40B4-BE49-F238E27FC236}">
                <a16:creationId xmlns:a16="http://schemas.microsoft.com/office/drawing/2014/main" id="{9DC30808-B878-43B9-B11F-DE8F1932258D}"/>
              </a:ext>
            </a:extLst>
          </p:cNvPr>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2463957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C60DD4F-FDF2-409D-9A8B-30177445B9A0}"/>
              </a:ext>
            </a:extLst>
          </p:cNvPr>
          <p:cNvSpPr/>
          <p:nvPr/>
        </p:nvSpPr>
        <p:spPr>
          <a:xfrm>
            <a:off x="5187578" y="5036098"/>
            <a:ext cx="950257" cy="168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6B10F858-A617-4C78-956D-BC326F2DBAC4}"/>
              </a:ext>
            </a:extLst>
          </p:cNvPr>
          <p:cNvSpPr/>
          <p:nvPr/>
        </p:nvSpPr>
        <p:spPr>
          <a:xfrm>
            <a:off x="5187578" y="5420659"/>
            <a:ext cx="1595716" cy="168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403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310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dirty="0"/>
              <a:t>Use this planner to set goals and the tasks you need to complete to build your volunteer team. It can also be used to identify key responsibilities for those who are already playing their part in your club.</a:t>
            </a:r>
          </a:p>
          <a:p>
            <a:r>
              <a:rPr lang="en-GB" sz="1300" b="1" dirty="0"/>
              <a:t>Tip: </a:t>
            </a:r>
            <a:r>
              <a:rPr lang="en-GB" sz="1300" dirty="0"/>
              <a:t>Visit our </a:t>
            </a:r>
            <a:r>
              <a:rPr kumimoji="0" lang="en-GB" sz="1200" b="0" i="0" u="sng" strike="noStrike" kern="1200" cap="none" spc="0" normalizeH="0" baseline="0" noProof="0" dirty="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dirty="0">
                <a:ln>
                  <a:noFill/>
                </a:ln>
                <a:solidFill>
                  <a:srgbClr val="011E41"/>
                </a:solidFill>
                <a:effectLst/>
                <a:uLnTx/>
                <a:uFillTx/>
                <a:latin typeface="Arial" panose="020B0604020202020204"/>
                <a:ea typeface="+mn-ea"/>
                <a:cs typeface="+mn-cs"/>
              </a:rPr>
              <a:t> </a:t>
            </a:r>
            <a:r>
              <a:rPr lang="en-GB" sz="1300" dirty="0">
                <a:solidFill>
                  <a:srgbClr val="011E41"/>
                </a:solidFill>
              </a:rPr>
              <a:t>on YouTube for ideas and insights to help you make the most of the people at your club.</a:t>
            </a:r>
            <a:endParaRPr lang="en-GB" sz="1300" dirty="0"/>
          </a:p>
        </p:txBody>
      </p:sp>
    </p:spTree>
    <p:extLst>
      <p:ext uri="{BB962C8B-B14F-4D97-AF65-F5344CB8AC3E}">
        <p14:creationId xmlns:p14="http://schemas.microsoft.com/office/powerpoint/2010/main" val="335220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B7B11-07E7-4044-8377-AA89168DB2E2}"/>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ECF39DC9-E62B-4EF0-A1A2-2CE0D23346AD}"/>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29693E8D-B0F7-4F54-90E8-4EC7F5325F71}"/>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851E7BA8-720D-4910-BD43-9CDE40F39030}"/>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C4AE2941-9E37-4D95-9C87-704B323EC586}"/>
              </a:ext>
            </a:extLst>
          </p:cNvPr>
          <p:cNvSpPr>
            <a:spLocks noGrp="1"/>
          </p:cNvSpPr>
          <p:nvPr>
            <p:ph type="body" sz="quarter" idx="15"/>
          </p:nvPr>
        </p:nvSpPr>
        <p:spPr/>
        <p:txBody>
          <a:bodyPr/>
          <a:lstStyle/>
          <a:p>
            <a:endParaRPr lang="en-GB"/>
          </a:p>
        </p:txBody>
      </p:sp>
      <p:sp>
        <p:nvSpPr>
          <p:cNvPr id="8" name="Text Placeholder 7">
            <a:extLst>
              <a:ext uri="{FF2B5EF4-FFF2-40B4-BE49-F238E27FC236}">
                <a16:creationId xmlns:a16="http://schemas.microsoft.com/office/drawing/2014/main" id="{FF697A75-21B5-4833-B9BB-31683FBA4BAF}"/>
              </a:ext>
            </a:extLst>
          </p:cNvPr>
          <p:cNvSpPr>
            <a:spLocks noGrp="1"/>
          </p:cNvSpPr>
          <p:nvPr>
            <p:ph type="body" sz="quarter" idx="16"/>
          </p:nvPr>
        </p:nvSpPr>
        <p:spPr/>
        <p:txBody>
          <a:bodyPr/>
          <a:lstStyle/>
          <a:p>
            <a:endParaRPr lang="en-GB"/>
          </a:p>
        </p:txBody>
      </p:sp>
      <p:sp>
        <p:nvSpPr>
          <p:cNvPr id="9" name="Text Placeholder 8">
            <a:extLst>
              <a:ext uri="{FF2B5EF4-FFF2-40B4-BE49-F238E27FC236}">
                <a16:creationId xmlns:a16="http://schemas.microsoft.com/office/drawing/2014/main" id="{C7DCEA52-1687-442F-AD02-564AD08F7436}"/>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3836664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dirty="0"/>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dirty="0"/>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10"/>
          </p:nvPr>
        </p:nvSpPr>
        <p:spPr/>
        <p:txBody>
          <a:bodyPr/>
          <a:lstStyle/>
          <a:p>
            <a:r>
              <a:rPr lang="en-GB"/>
              <a:t>UXBRIDGE AMBLERS WALKING FOOTBALL CLUB </a:t>
            </a:r>
            <a:endParaRPr lang="en-GB" dirty="0"/>
          </a:p>
        </p:txBody>
      </p:sp>
      <p:sp>
        <p:nvSpPr>
          <p:cNvPr id="3" name="Rectangle 2">
            <a:hlinkClick r:id="rId2"/>
            <a:extLst>
              <a:ext uri="{FF2B5EF4-FFF2-40B4-BE49-F238E27FC236}">
                <a16:creationId xmlns:a16="http://schemas.microsoft.com/office/drawing/2014/main" id="{C136193B-6B9D-4813-A074-C0AF139A6B7B}"/>
              </a:ext>
            </a:extLst>
          </p:cNvPr>
          <p:cNvSpPr/>
          <p:nvPr/>
        </p:nvSpPr>
        <p:spPr>
          <a:xfrm>
            <a:off x="6090025" y="3472328"/>
            <a:ext cx="2420470" cy="245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870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email&#10;&#10;Description automatically generated">
            <a:extLst>
              <a:ext uri="{FF2B5EF4-FFF2-40B4-BE49-F238E27FC236}">
                <a16:creationId xmlns:a16="http://schemas.microsoft.com/office/drawing/2014/main" id="{88BCF4B2-5BCF-4F53-B46A-4B8CE8DEA63E}"/>
              </a:ext>
            </a:extLst>
          </p:cNvPr>
          <p:cNvPicPr>
            <a:picLocks noChangeAspect="1"/>
          </p:cNvPicPr>
          <p:nvPr/>
        </p:nvPicPr>
        <p:blipFill rotWithShape="1">
          <a:blip r:embed="rId2">
            <a:extLst>
              <a:ext uri="{28A0092B-C50C-407E-A947-70E740481C1C}">
                <a14:useLocalDpi xmlns:a14="http://schemas.microsoft.com/office/drawing/2010/main" val="0"/>
              </a:ext>
            </a:extLst>
          </a:blip>
          <a:srcRect t="20185" b="72405"/>
          <a:stretch/>
        </p:blipFill>
        <p:spPr>
          <a:xfrm>
            <a:off x="0" y="1324108"/>
            <a:ext cx="9906000" cy="530092"/>
          </a:xfrm>
          <a:prstGeom prst="rect">
            <a:avLst/>
          </a:prstGeom>
        </p:spPr>
      </p:pic>
      <p:sp>
        <p:nvSpPr>
          <p:cNvPr id="3" name="Text Placeholder 2">
            <a:extLst>
              <a:ext uri="{FF2B5EF4-FFF2-40B4-BE49-F238E27FC236}">
                <a16:creationId xmlns:a16="http://schemas.microsoft.com/office/drawing/2014/main" id="{7125D810-A71A-4DEB-A064-C37714D7C3E1}"/>
              </a:ext>
            </a:extLst>
          </p:cNvPr>
          <p:cNvSpPr>
            <a:spLocks noGrp="1"/>
          </p:cNvSpPr>
          <p:nvPr>
            <p:ph type="body" sz="quarter" idx="11"/>
          </p:nvPr>
        </p:nvSpPr>
        <p:spPr/>
        <p:txBody>
          <a:bodyPr/>
          <a:lstStyle/>
          <a:p>
            <a:r>
              <a:rPr lang="en-GB" dirty="0"/>
              <a:t>ADD IN SEASON HERE</a:t>
            </a:r>
          </a:p>
        </p:txBody>
      </p:sp>
      <p:pic>
        <p:nvPicPr>
          <p:cNvPr id="7" name="Picture 6" descr="Graphical user interface, application, email&#10;&#10;Description automatically generated">
            <a:extLst>
              <a:ext uri="{FF2B5EF4-FFF2-40B4-BE49-F238E27FC236}">
                <a16:creationId xmlns:a16="http://schemas.microsoft.com/office/drawing/2014/main" id="{3F3124CC-E70D-4483-A07D-F37FD9D690EB}"/>
              </a:ext>
            </a:extLst>
          </p:cNvPr>
          <p:cNvPicPr>
            <a:picLocks noChangeAspect="1"/>
          </p:cNvPicPr>
          <p:nvPr/>
        </p:nvPicPr>
        <p:blipFill rotWithShape="1">
          <a:blip r:embed="rId2">
            <a:extLst>
              <a:ext uri="{28A0092B-C50C-407E-A947-70E740481C1C}">
                <a14:useLocalDpi xmlns:a14="http://schemas.microsoft.com/office/drawing/2010/main" val="0"/>
              </a:ext>
            </a:extLst>
          </a:blip>
          <a:srcRect l="2556" t="28862" r="3846" b="63728"/>
          <a:stretch/>
        </p:blipFill>
        <p:spPr>
          <a:xfrm>
            <a:off x="203200" y="1916567"/>
            <a:ext cx="9467850" cy="541301"/>
          </a:xfrm>
          <a:prstGeom prst="rect">
            <a:avLst/>
          </a:prstGeom>
        </p:spPr>
      </p:pic>
      <p:graphicFrame>
        <p:nvGraphicFramePr>
          <p:cNvPr id="6" name="Table 4">
            <a:extLst>
              <a:ext uri="{FF2B5EF4-FFF2-40B4-BE49-F238E27FC236}">
                <a16:creationId xmlns:a16="http://schemas.microsoft.com/office/drawing/2014/main" id="{FBFA9768-967B-4E1B-8A25-4A97FAEBCCDD}"/>
              </a:ext>
            </a:extLst>
          </p:cNvPr>
          <p:cNvGraphicFramePr>
            <a:graphicFrameLocks/>
          </p:cNvGraphicFramePr>
          <p:nvPr>
            <p:extLst>
              <p:ext uri="{D42A27DB-BD31-4B8C-83A1-F6EECF244321}">
                <p14:modId xmlns:p14="http://schemas.microsoft.com/office/powerpoint/2010/main" val="3740389361"/>
              </p:ext>
            </p:extLst>
          </p:nvPr>
        </p:nvGraphicFramePr>
        <p:xfrm>
          <a:off x="253207" y="2436741"/>
          <a:ext cx="9399586" cy="3651705"/>
        </p:xfrm>
        <a:graphic>
          <a:graphicData uri="http://schemas.openxmlformats.org/drawingml/2006/table">
            <a:tbl>
              <a:tblPr firstRow="1" bandRow="1">
                <a:tableStyleId>{BDBED569-4797-4DF1-A0F4-6AAB3CD982D8}</a:tableStyleId>
              </a:tblPr>
              <a:tblGrid>
                <a:gridCol w="1342798">
                  <a:extLst>
                    <a:ext uri="{9D8B030D-6E8A-4147-A177-3AD203B41FA5}">
                      <a16:colId xmlns:a16="http://schemas.microsoft.com/office/drawing/2014/main" val="613843245"/>
                    </a:ext>
                  </a:extLst>
                </a:gridCol>
                <a:gridCol w="8056788">
                  <a:extLst>
                    <a:ext uri="{9D8B030D-6E8A-4147-A177-3AD203B41FA5}">
                      <a16:colId xmlns:a16="http://schemas.microsoft.com/office/drawing/2014/main" val="4125670610"/>
                    </a:ext>
                  </a:extLst>
                </a:gridCol>
              </a:tblGrid>
              <a:tr h="405745">
                <a:tc>
                  <a:txBody>
                    <a:bodyPr/>
                    <a:lstStyle/>
                    <a:p>
                      <a:r>
                        <a:rPr lang="en-GB" sz="1200" b="1" dirty="0">
                          <a:solidFill>
                            <a:schemeClr val="tx2"/>
                          </a:solidFill>
                          <a:latin typeface="+mn-lt"/>
                        </a:rPr>
                        <a:t>September</a:t>
                      </a:r>
                    </a:p>
                  </a:txBody>
                  <a:tcPr marL="61982" marR="61982" marT="30990" marB="30990" anchor="ctr">
                    <a:solidFill>
                      <a:schemeClr val="bg1">
                        <a:alpha val="70000"/>
                      </a:schemeClr>
                    </a:solidFill>
                  </a:tcPr>
                </a:tc>
                <a:tc>
                  <a:txBody>
                    <a:bodyPr/>
                    <a:lstStyle/>
                    <a:p>
                      <a:r>
                        <a:rPr lang="en-GB" sz="1200">
                          <a:solidFill>
                            <a:schemeClr val="tx2"/>
                          </a:solidFill>
                          <a:latin typeface="+mn-lt"/>
                        </a:rPr>
                        <a:t>FA Emergency First Aid in Football training </a:t>
                      </a:r>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478268681"/>
                  </a:ext>
                </a:extLst>
              </a:tr>
              <a:tr h="405745">
                <a:tc>
                  <a:txBody>
                    <a:bodyPr/>
                    <a:lstStyle/>
                    <a:p>
                      <a:r>
                        <a:rPr lang="en-GB" sz="1200" b="1" dirty="0">
                          <a:solidFill>
                            <a:schemeClr val="tx2"/>
                          </a:solidFill>
                          <a:latin typeface="+mn-lt"/>
                        </a:rPr>
                        <a:t>October</a:t>
                      </a:r>
                    </a:p>
                  </a:txBody>
                  <a:tcPr marL="61982" marR="61982" marT="30990" marB="30990" anchor="ctr">
                    <a:solidFill>
                      <a:schemeClr val="bg1">
                        <a:alpha val="70000"/>
                      </a:schemeClr>
                    </a:solidFill>
                  </a:tcPr>
                </a:tc>
                <a:tc>
                  <a:txBody>
                    <a:bodyPr/>
                    <a:lstStyle/>
                    <a:p>
                      <a:r>
                        <a:rPr lang="en-GB" sz="1200">
                          <a:solidFill>
                            <a:schemeClr val="tx2"/>
                          </a:solidFill>
                          <a:latin typeface="+mn-lt"/>
                        </a:rPr>
                        <a:t>FA Playmaker training</a:t>
                      </a:r>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274164844"/>
                  </a:ext>
                </a:extLst>
              </a:tr>
              <a:tr h="405745">
                <a:tc>
                  <a:txBody>
                    <a:bodyPr/>
                    <a:lstStyle/>
                    <a:p>
                      <a:r>
                        <a:rPr lang="en-GB" sz="1200" b="1" dirty="0">
                          <a:solidFill>
                            <a:schemeClr val="tx2"/>
                          </a:solidFill>
                          <a:latin typeface="+mn-lt"/>
                        </a:rPr>
                        <a:t>November</a:t>
                      </a:r>
                    </a:p>
                  </a:txBody>
                  <a:tcPr marL="61982" marR="61982" marT="30990" marB="30990" anchor="ctr">
                    <a:solidFill>
                      <a:schemeClr val="bg1">
                        <a:alpha val="70000"/>
                      </a:schemeClr>
                    </a:solidFill>
                  </a:tcPr>
                </a:tc>
                <a:tc>
                  <a:txBody>
                    <a:bodyPr/>
                    <a:lstStyle/>
                    <a:p>
                      <a:r>
                        <a:rPr lang="en-GB" sz="1200">
                          <a:solidFill>
                            <a:schemeClr val="tx2"/>
                          </a:solidFill>
                          <a:latin typeface="+mn-lt"/>
                        </a:rPr>
                        <a:t>FA Adult Safeguarding training</a:t>
                      </a:r>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3350090079"/>
                  </a:ext>
                </a:extLst>
              </a:tr>
              <a:tr h="405745">
                <a:tc>
                  <a:txBody>
                    <a:bodyPr/>
                    <a:lstStyle/>
                    <a:p>
                      <a:r>
                        <a:rPr lang="en-GB" sz="1200" b="1" dirty="0">
                          <a:solidFill>
                            <a:schemeClr val="tx2"/>
                          </a:solidFill>
                          <a:latin typeface="+mn-lt"/>
                        </a:rPr>
                        <a:t>December</a:t>
                      </a:r>
                    </a:p>
                  </a:txBody>
                  <a:tcPr marL="61982" marR="61982" marT="30990" marB="30990" anchor="ctr">
                    <a:solidFill>
                      <a:schemeClr val="bg1">
                        <a:alpha val="70000"/>
                      </a:schemeClr>
                    </a:solidFill>
                  </a:tcPr>
                </a:tc>
                <a:tc>
                  <a:txBody>
                    <a:bodyPr/>
                    <a:lstStyle/>
                    <a:p>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2249207782"/>
                  </a:ext>
                </a:extLst>
              </a:tr>
              <a:tr h="405745">
                <a:tc>
                  <a:txBody>
                    <a:bodyPr/>
                    <a:lstStyle/>
                    <a:p>
                      <a:r>
                        <a:rPr lang="en-GB" sz="1200" b="1" dirty="0">
                          <a:solidFill>
                            <a:schemeClr val="tx2"/>
                          </a:solidFill>
                          <a:latin typeface="+mn-lt"/>
                        </a:rPr>
                        <a:t>January</a:t>
                      </a:r>
                    </a:p>
                  </a:txBody>
                  <a:tcPr marL="61982" marR="61982" marT="30990" marB="30990" anchor="ctr">
                    <a:solidFill>
                      <a:schemeClr val="bg1">
                        <a:alpha val="70000"/>
                      </a:schemeClr>
                    </a:solidFill>
                  </a:tcPr>
                </a:tc>
                <a:tc>
                  <a:txBody>
                    <a:bodyPr/>
                    <a:lstStyle/>
                    <a:p>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387486826"/>
                  </a:ext>
                </a:extLst>
              </a:tr>
              <a:tr h="405745">
                <a:tc>
                  <a:txBody>
                    <a:bodyPr/>
                    <a:lstStyle/>
                    <a:p>
                      <a:r>
                        <a:rPr lang="en-GB" sz="1200" b="1" dirty="0">
                          <a:solidFill>
                            <a:schemeClr val="tx2"/>
                          </a:solidFill>
                          <a:latin typeface="+mn-lt"/>
                        </a:rPr>
                        <a:t>February</a:t>
                      </a:r>
                    </a:p>
                  </a:txBody>
                  <a:tcPr marL="61982" marR="61982" marT="30990" marB="30990" anchor="ctr">
                    <a:solidFill>
                      <a:schemeClr val="bg1">
                        <a:alpha val="70000"/>
                      </a:schemeClr>
                    </a:solidFill>
                  </a:tcPr>
                </a:tc>
                <a:tc>
                  <a:txBody>
                    <a:bodyPr/>
                    <a:lstStyle/>
                    <a:p>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2441902138"/>
                  </a:ext>
                </a:extLst>
              </a:tr>
              <a:tr h="405745">
                <a:tc>
                  <a:txBody>
                    <a:bodyPr/>
                    <a:lstStyle/>
                    <a:p>
                      <a:r>
                        <a:rPr lang="en-GB" sz="1200" b="1" dirty="0">
                          <a:solidFill>
                            <a:schemeClr val="tx2"/>
                          </a:solidFill>
                          <a:latin typeface="+mn-lt"/>
                        </a:rPr>
                        <a:t>March</a:t>
                      </a:r>
                    </a:p>
                  </a:txBody>
                  <a:tcPr marL="61982" marR="61982" marT="30990" marB="30990" anchor="ctr">
                    <a:solidFill>
                      <a:schemeClr val="bg1">
                        <a:alpha val="70000"/>
                      </a:schemeClr>
                    </a:solidFill>
                  </a:tcPr>
                </a:tc>
                <a:tc>
                  <a:txBody>
                    <a:bodyPr/>
                    <a:lstStyle/>
                    <a:p>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2986107211"/>
                  </a:ext>
                </a:extLst>
              </a:tr>
              <a:tr h="405745">
                <a:tc>
                  <a:txBody>
                    <a:bodyPr/>
                    <a:lstStyle/>
                    <a:p>
                      <a:r>
                        <a:rPr lang="en-GB" sz="1200" b="1" dirty="0">
                          <a:solidFill>
                            <a:schemeClr val="tx2"/>
                          </a:solidFill>
                          <a:latin typeface="+mn-lt"/>
                        </a:rPr>
                        <a:t>April</a:t>
                      </a:r>
                    </a:p>
                  </a:txBody>
                  <a:tcPr marL="61982" marR="61982" marT="30990" marB="30990" anchor="ctr">
                    <a:solidFill>
                      <a:schemeClr val="bg1">
                        <a:alpha val="70000"/>
                      </a:schemeClr>
                    </a:solidFill>
                  </a:tcPr>
                </a:tc>
                <a:tc>
                  <a:txBody>
                    <a:bodyPr/>
                    <a:lstStyle/>
                    <a:p>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1659637942"/>
                  </a:ext>
                </a:extLst>
              </a:tr>
              <a:tr h="405745">
                <a:tc>
                  <a:txBody>
                    <a:bodyPr/>
                    <a:lstStyle/>
                    <a:p>
                      <a:r>
                        <a:rPr lang="en-GB" sz="1200" b="1" dirty="0">
                          <a:solidFill>
                            <a:schemeClr val="tx2"/>
                          </a:solidFill>
                          <a:latin typeface="+mn-lt"/>
                        </a:rPr>
                        <a:t>May</a:t>
                      </a:r>
                    </a:p>
                  </a:txBody>
                  <a:tcPr marL="61982" marR="61982" marT="30990" marB="30990" anchor="ctr">
                    <a:solidFill>
                      <a:schemeClr val="bg1">
                        <a:alpha val="70000"/>
                      </a:schemeClr>
                    </a:solidFill>
                  </a:tcPr>
                </a:tc>
                <a:tc>
                  <a:txBody>
                    <a:bodyPr/>
                    <a:lstStyle/>
                    <a:p>
                      <a:endParaRPr lang="en-GB" sz="1200" dirty="0">
                        <a:solidFill>
                          <a:schemeClr val="tx2"/>
                        </a:solidFill>
                        <a:latin typeface="+mn-lt"/>
                      </a:endParaRPr>
                    </a:p>
                  </a:txBody>
                  <a:tcPr marL="61982" marR="61982" marT="30990" marB="30990" anchor="ctr">
                    <a:solidFill>
                      <a:schemeClr val="bg1">
                        <a:alpha val="70000"/>
                      </a:schemeClr>
                    </a:solidFill>
                  </a:tcPr>
                </a:tc>
                <a:extLst>
                  <a:ext uri="{0D108BD9-81ED-4DB2-BD59-A6C34878D82A}">
                    <a16:rowId xmlns:a16="http://schemas.microsoft.com/office/drawing/2014/main" val="356207555"/>
                  </a:ext>
                </a:extLst>
              </a:tr>
            </a:tbl>
          </a:graphicData>
        </a:graphic>
      </p:graphicFrame>
    </p:spTree>
    <p:extLst>
      <p:ext uri="{BB962C8B-B14F-4D97-AF65-F5344CB8AC3E}">
        <p14:creationId xmlns:p14="http://schemas.microsoft.com/office/powerpoint/2010/main" val="412684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190835-F722-4AE0-87EE-137795513CA3}"/>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3878006D-4941-4E1C-83B4-C1962A524265}"/>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096F37D5-6F4B-407C-9987-BBA93563BC16}"/>
              </a:ext>
            </a:extLst>
          </p:cNvPr>
          <p:cNvSpPr>
            <a:spLocks noGrp="1"/>
          </p:cNvSpPr>
          <p:nvPr>
            <p:ph type="body" sz="quarter" idx="13"/>
          </p:nvPr>
        </p:nvSpPr>
        <p:spPr/>
        <p:txBody>
          <a:bodyPr/>
          <a:lstStyle/>
          <a:p>
            <a:endParaRPr lang="en-GB" dirty="0"/>
          </a:p>
        </p:txBody>
      </p:sp>
      <p:sp>
        <p:nvSpPr>
          <p:cNvPr id="6" name="Text Placeholder 5">
            <a:extLst>
              <a:ext uri="{FF2B5EF4-FFF2-40B4-BE49-F238E27FC236}">
                <a16:creationId xmlns:a16="http://schemas.microsoft.com/office/drawing/2014/main" id="{DD7A6FB1-8208-499F-9080-E2A1E5355113}"/>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78275E51-07FA-495C-B415-68577BBEC7F5}"/>
              </a:ext>
            </a:extLst>
          </p:cNvPr>
          <p:cNvSpPr>
            <a:spLocks noGrp="1"/>
          </p:cNvSpPr>
          <p:nvPr>
            <p:ph type="body" sz="quarter" idx="15"/>
          </p:nvPr>
        </p:nvSpPr>
        <p:spPr/>
        <p:txBody>
          <a:bodyPr/>
          <a:lstStyle/>
          <a:p>
            <a:endParaRPr lang="en-GB"/>
          </a:p>
        </p:txBody>
      </p:sp>
      <p:sp>
        <p:nvSpPr>
          <p:cNvPr id="8" name="Text Placeholder 7">
            <a:extLst>
              <a:ext uri="{FF2B5EF4-FFF2-40B4-BE49-F238E27FC236}">
                <a16:creationId xmlns:a16="http://schemas.microsoft.com/office/drawing/2014/main" id="{179A1A36-38AF-4972-BE6E-7F08E3568E3B}"/>
              </a:ext>
            </a:extLst>
          </p:cNvPr>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3966955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30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dirty="0"/>
              <a:t>Use this planner to set goals and the tasks you need to complete to understand your market, and the methods you will use to listen to and communicate with them. </a:t>
            </a:r>
          </a:p>
          <a:p>
            <a:r>
              <a:rPr lang="en-GB" b="1" dirty="0"/>
              <a:t>Tip: </a:t>
            </a:r>
            <a:r>
              <a:rPr lang="en-GB" dirty="0"/>
              <a:t>Visit our </a:t>
            </a:r>
            <a:r>
              <a:rPr kumimoji="0" lang="en-GB" sz="1200" b="0" i="0" u="sng" strike="noStrike" kern="1200" cap="none" spc="0" normalizeH="0" baseline="0" noProof="0" dirty="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dirty="0">
                <a:ln>
                  <a:noFill/>
                </a:ln>
                <a:solidFill>
                  <a:srgbClr val="011E41"/>
                </a:solidFill>
                <a:effectLst/>
                <a:uLnTx/>
                <a:uFillTx/>
                <a:latin typeface="Arial" panose="020B0604020202020204"/>
                <a:ea typeface="+mn-ea"/>
                <a:cs typeface="+mn-cs"/>
              </a:rPr>
              <a:t> </a:t>
            </a:r>
            <a:r>
              <a:rPr lang="en-GB" dirty="0">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dirty="0"/>
          </a:p>
          <a:p>
            <a:pPr algn="l"/>
            <a:endParaRPr lang="en-GB" dirty="0"/>
          </a:p>
        </p:txBody>
      </p:sp>
    </p:spTree>
    <p:extLst>
      <p:ext uri="{BB962C8B-B14F-4D97-AF65-F5344CB8AC3E}">
        <p14:creationId xmlns:p14="http://schemas.microsoft.com/office/powerpoint/2010/main" val="842117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C1CB8-BDBE-42EA-AAFA-E86809845F2F}"/>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F57C6292-2520-4527-A4D7-5E8B65A65858}"/>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05CB7280-6D23-436E-8BCD-5B917F442A2E}"/>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40903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052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FA39FDED-B1FF-46D4-AA93-B240C6D7A148}"/>
              </a:ext>
            </a:extLst>
          </p:cNvPr>
          <p:cNvSpPr/>
          <p:nvPr/>
        </p:nvSpPr>
        <p:spPr>
          <a:xfrm>
            <a:off x="3167529" y="2868706"/>
            <a:ext cx="66936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320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D3922-7A2B-477A-9F3B-4C89E9EC0217}"/>
              </a:ext>
            </a:extLst>
          </p:cNvPr>
          <p:cNvSpPr>
            <a:spLocks noGrp="1"/>
          </p:cNvSpPr>
          <p:nvPr>
            <p:ph type="body" sz="quarter" idx="11"/>
          </p:nvPr>
        </p:nvSpPr>
        <p:spPr/>
        <p:txBody>
          <a:bodyPr/>
          <a:lstStyle/>
          <a:p>
            <a:endParaRPr lang="en-GB"/>
          </a:p>
        </p:txBody>
      </p:sp>
      <p:sp>
        <p:nvSpPr>
          <p:cNvPr id="9" name="Text Placeholder 8">
            <a:extLst>
              <a:ext uri="{FF2B5EF4-FFF2-40B4-BE49-F238E27FC236}">
                <a16:creationId xmlns:a16="http://schemas.microsoft.com/office/drawing/2014/main" id="{B9750812-BB18-4326-A2DF-4A2558A69744}"/>
              </a:ext>
            </a:extLst>
          </p:cNvPr>
          <p:cNvSpPr>
            <a:spLocks noGrp="1"/>
          </p:cNvSpPr>
          <p:nvPr>
            <p:ph type="body" sz="quarter" idx="12"/>
          </p:nvPr>
        </p:nvSpPr>
        <p:spPr/>
        <p:txBody>
          <a:bodyPr/>
          <a:lstStyle/>
          <a:p>
            <a:endParaRPr lang="en-GB"/>
          </a:p>
        </p:txBody>
      </p:sp>
      <p:sp>
        <p:nvSpPr>
          <p:cNvPr id="10" name="Text Placeholder 9">
            <a:extLst>
              <a:ext uri="{FF2B5EF4-FFF2-40B4-BE49-F238E27FC236}">
                <a16:creationId xmlns:a16="http://schemas.microsoft.com/office/drawing/2014/main" id="{5FB013BA-1E23-4FF0-8341-800DC4BCB61D}"/>
              </a:ext>
            </a:extLst>
          </p:cNvPr>
          <p:cNvSpPr>
            <a:spLocks noGrp="1"/>
          </p:cNvSpPr>
          <p:nvPr>
            <p:ph type="body" sz="quarter" idx="13"/>
          </p:nvPr>
        </p:nvSpPr>
        <p:spPr/>
        <p:txBody>
          <a:bodyPr/>
          <a:lstStyle/>
          <a:p>
            <a:endParaRPr lang="en-GB"/>
          </a:p>
        </p:txBody>
      </p:sp>
      <p:sp>
        <p:nvSpPr>
          <p:cNvPr id="11" name="Text Placeholder 10">
            <a:extLst>
              <a:ext uri="{FF2B5EF4-FFF2-40B4-BE49-F238E27FC236}">
                <a16:creationId xmlns:a16="http://schemas.microsoft.com/office/drawing/2014/main" id="{F82CA7BF-C6E3-4024-8B67-A08BAADED16B}"/>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754539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4F18BE-3282-4223-A5CC-F58A263A12AC}"/>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19EFBD51-3D45-476A-8C8A-00F498F73844}"/>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499A7D91-5EB7-4245-99A5-0D4CEF75DE90}"/>
              </a:ext>
            </a:extLst>
          </p:cNvPr>
          <p:cNvSpPr>
            <a:spLocks noGrp="1"/>
          </p:cNvSpPr>
          <p:nvPr>
            <p:ph type="body" sz="quarter" idx="13"/>
          </p:nvPr>
        </p:nvSpPr>
        <p:spPr/>
        <p:txBody>
          <a:bodyPr/>
          <a:lstStyle/>
          <a:p>
            <a:endParaRPr lang="en-GB"/>
          </a:p>
        </p:txBody>
      </p:sp>
      <p:sp>
        <p:nvSpPr>
          <p:cNvPr id="11" name="Text Placeholder 10">
            <a:extLst>
              <a:ext uri="{FF2B5EF4-FFF2-40B4-BE49-F238E27FC236}">
                <a16:creationId xmlns:a16="http://schemas.microsoft.com/office/drawing/2014/main" id="{30FF39DC-C4F2-4CAD-A515-7FF3B0DA5053}"/>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574232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51C0DB-C96D-444B-AD34-E2456E3998B1}"/>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4FF4432B-DD23-4F16-97C7-C4013FC27FC8}"/>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205ADD7C-4CDD-4326-90E9-66170C853EB5}"/>
              </a:ext>
            </a:extLst>
          </p:cNvPr>
          <p:cNvSpPr>
            <a:spLocks noGrp="1"/>
          </p:cNvSpPr>
          <p:nvPr>
            <p:ph type="body" sz="quarter" idx="13"/>
          </p:nvPr>
        </p:nvSpPr>
        <p:spPr/>
        <p:txBody>
          <a:bodyPr/>
          <a:lstStyle/>
          <a:p>
            <a:endParaRPr lang="en-GB"/>
          </a:p>
        </p:txBody>
      </p:sp>
      <p:sp>
        <p:nvSpPr>
          <p:cNvPr id="11" name="Text Placeholder 10">
            <a:extLst>
              <a:ext uri="{FF2B5EF4-FFF2-40B4-BE49-F238E27FC236}">
                <a16:creationId xmlns:a16="http://schemas.microsoft.com/office/drawing/2014/main" id="{6B311B32-FB76-4A4C-A2E8-EBA55EF72940}"/>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35880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388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55F85DD4-9DA4-4B4C-AA7D-47A75954C6AF}"/>
              </a:ext>
            </a:extLst>
          </p:cNvPr>
          <p:cNvSpPr/>
          <p:nvPr/>
        </p:nvSpPr>
        <p:spPr>
          <a:xfrm>
            <a:off x="3520142" y="2683435"/>
            <a:ext cx="986117" cy="197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5744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E9CC8DF-3119-421D-9A3A-DA8802CA9CC8}"/>
              </a:ext>
            </a:extLst>
          </p:cNvPr>
          <p:cNvSpPr>
            <a:spLocks noGrp="1"/>
          </p:cNvSpPr>
          <p:nvPr>
            <p:ph type="body" sz="quarter" idx="11"/>
          </p:nvPr>
        </p:nvSpPr>
        <p:spPr/>
        <p:txBody>
          <a:bodyPr/>
          <a:lstStyle/>
          <a:p>
            <a:endParaRPr lang="en-GB"/>
          </a:p>
        </p:txBody>
      </p:sp>
      <p:sp>
        <p:nvSpPr>
          <p:cNvPr id="20" name="Text Placeholder 19">
            <a:extLst>
              <a:ext uri="{FF2B5EF4-FFF2-40B4-BE49-F238E27FC236}">
                <a16:creationId xmlns:a16="http://schemas.microsoft.com/office/drawing/2014/main" id="{BE890F0F-5A50-4F58-89D0-F7577884332A}"/>
              </a:ext>
            </a:extLst>
          </p:cNvPr>
          <p:cNvSpPr>
            <a:spLocks noGrp="1"/>
          </p:cNvSpPr>
          <p:nvPr>
            <p:ph type="body" sz="quarter" idx="12"/>
          </p:nvPr>
        </p:nvSpPr>
        <p:spPr/>
        <p:txBody>
          <a:bodyPr/>
          <a:lstStyle/>
          <a:p>
            <a:endParaRPr lang="en-GB"/>
          </a:p>
        </p:txBody>
      </p:sp>
      <p:sp>
        <p:nvSpPr>
          <p:cNvPr id="21" name="Text Placeholder 20">
            <a:extLst>
              <a:ext uri="{FF2B5EF4-FFF2-40B4-BE49-F238E27FC236}">
                <a16:creationId xmlns:a16="http://schemas.microsoft.com/office/drawing/2014/main" id="{3F279579-A4A7-4F24-8E1C-AC2CA3056D0A}"/>
              </a:ext>
            </a:extLst>
          </p:cNvPr>
          <p:cNvSpPr>
            <a:spLocks noGrp="1"/>
          </p:cNvSpPr>
          <p:nvPr>
            <p:ph type="body" sz="quarter" idx="13"/>
          </p:nvPr>
        </p:nvSpPr>
        <p:spPr/>
        <p:txBody>
          <a:bodyPr/>
          <a:lstStyle/>
          <a:p>
            <a:endParaRPr lang="en-GB"/>
          </a:p>
        </p:txBody>
      </p:sp>
      <p:sp>
        <p:nvSpPr>
          <p:cNvPr id="22" name="Text Placeholder 21">
            <a:extLst>
              <a:ext uri="{FF2B5EF4-FFF2-40B4-BE49-F238E27FC236}">
                <a16:creationId xmlns:a16="http://schemas.microsoft.com/office/drawing/2014/main" id="{683D7FE3-EA32-419F-B9CF-1A10089AE7C5}"/>
              </a:ext>
            </a:extLst>
          </p:cNvPr>
          <p:cNvSpPr>
            <a:spLocks noGrp="1"/>
          </p:cNvSpPr>
          <p:nvPr>
            <p:ph type="body" sz="quarter" idx="14"/>
          </p:nvPr>
        </p:nvSpPr>
        <p:spPr/>
        <p:txBody>
          <a:bodyPr/>
          <a:lstStyle/>
          <a:p>
            <a:endParaRPr lang="en-GB"/>
          </a:p>
        </p:txBody>
      </p:sp>
      <p:sp>
        <p:nvSpPr>
          <p:cNvPr id="23" name="Text Placeholder 22">
            <a:extLst>
              <a:ext uri="{FF2B5EF4-FFF2-40B4-BE49-F238E27FC236}">
                <a16:creationId xmlns:a16="http://schemas.microsoft.com/office/drawing/2014/main" id="{51962E47-F9D3-4674-B562-55350346C96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18742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03B9472-8D6A-49C6-B45C-A791F23DC0DB}"/>
              </a:ext>
            </a:extLst>
          </p:cNvPr>
          <p:cNvSpPr>
            <a:spLocks noGrp="1"/>
          </p:cNvSpPr>
          <p:nvPr>
            <p:ph type="body" sz="quarter" idx="11"/>
          </p:nvPr>
        </p:nvSpPr>
        <p:spPr/>
        <p:txBody>
          <a:bodyPr/>
          <a:lstStyle/>
          <a:p>
            <a:endParaRPr lang="en-GB"/>
          </a:p>
        </p:txBody>
      </p:sp>
      <p:sp>
        <p:nvSpPr>
          <p:cNvPr id="9" name="Text Placeholder 8">
            <a:extLst>
              <a:ext uri="{FF2B5EF4-FFF2-40B4-BE49-F238E27FC236}">
                <a16:creationId xmlns:a16="http://schemas.microsoft.com/office/drawing/2014/main" id="{6A688CDD-9B9A-4D35-BA3E-1B8E0EAB1ACA}"/>
              </a:ext>
            </a:extLst>
          </p:cNvPr>
          <p:cNvSpPr>
            <a:spLocks noGrp="1"/>
          </p:cNvSpPr>
          <p:nvPr>
            <p:ph type="body" sz="quarter" idx="12"/>
          </p:nvPr>
        </p:nvSpPr>
        <p:spPr/>
        <p:txBody>
          <a:bodyPr/>
          <a:lstStyle/>
          <a:p>
            <a:endParaRPr lang="en-GB"/>
          </a:p>
        </p:txBody>
      </p:sp>
      <p:sp>
        <p:nvSpPr>
          <p:cNvPr id="10" name="Text Placeholder 9">
            <a:extLst>
              <a:ext uri="{FF2B5EF4-FFF2-40B4-BE49-F238E27FC236}">
                <a16:creationId xmlns:a16="http://schemas.microsoft.com/office/drawing/2014/main" id="{98868D23-15B0-4892-BAE2-1B5B7EF89984}"/>
              </a:ext>
            </a:extLst>
          </p:cNvPr>
          <p:cNvSpPr>
            <a:spLocks noGrp="1"/>
          </p:cNvSpPr>
          <p:nvPr>
            <p:ph type="body" sz="quarter" idx="13"/>
          </p:nvPr>
        </p:nvSpPr>
        <p:spPr/>
        <p:txBody>
          <a:bodyPr/>
          <a:lstStyle/>
          <a:p>
            <a:endParaRPr lang="en-GB"/>
          </a:p>
        </p:txBody>
      </p:sp>
      <p:sp>
        <p:nvSpPr>
          <p:cNvPr id="11" name="Text Placeholder 10">
            <a:extLst>
              <a:ext uri="{FF2B5EF4-FFF2-40B4-BE49-F238E27FC236}">
                <a16:creationId xmlns:a16="http://schemas.microsoft.com/office/drawing/2014/main" id="{D81BD26C-7686-4735-A5C8-34CE7B4CECDB}"/>
              </a:ext>
            </a:extLst>
          </p:cNvPr>
          <p:cNvSpPr>
            <a:spLocks noGrp="1"/>
          </p:cNvSpPr>
          <p:nvPr>
            <p:ph type="body" sz="quarter" idx="14"/>
          </p:nvPr>
        </p:nvSpPr>
        <p:spPr/>
        <p:txBody>
          <a:bodyPr/>
          <a:lstStyle/>
          <a:p>
            <a:endParaRPr lang="en-GB"/>
          </a:p>
        </p:txBody>
      </p:sp>
      <p:sp>
        <p:nvSpPr>
          <p:cNvPr id="12" name="Text Placeholder 11">
            <a:extLst>
              <a:ext uri="{FF2B5EF4-FFF2-40B4-BE49-F238E27FC236}">
                <a16:creationId xmlns:a16="http://schemas.microsoft.com/office/drawing/2014/main" id="{1F488258-78EE-4B8C-9054-D14FA2799B6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518161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73840A-D9AD-4EE2-A029-36041DEBC408}"/>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A30A2651-4432-445D-986D-1477F7F5A795}"/>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36992490-F66A-4514-B3B9-FE1A79E38F3F}"/>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3BA196FA-52A3-4608-B7E2-E3A65DD25C10}"/>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CD3B26C7-4D76-49B2-9992-080EE3DE63A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90619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79CB82-EF3D-4143-B301-34821F10991B}"/>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B82ED2F5-B2BC-4062-BAAB-B197B07C048C}"/>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161C0F17-DFBC-4EA3-BFFA-4A6793F53033}"/>
              </a:ext>
            </a:extLst>
          </p:cNvPr>
          <p:cNvSpPr>
            <a:spLocks noGrp="1"/>
          </p:cNvSpPr>
          <p:nvPr>
            <p:ph type="body" sz="quarter" idx="13"/>
          </p:nvPr>
        </p:nvSpPr>
        <p:spPr/>
        <p:txBody>
          <a:bodyPr/>
          <a:lstStyle/>
          <a:p>
            <a:endParaRPr lang="en-GB"/>
          </a:p>
        </p:txBody>
      </p:sp>
      <p:sp>
        <p:nvSpPr>
          <p:cNvPr id="7" name="Text Placeholder 6">
            <a:extLst>
              <a:ext uri="{FF2B5EF4-FFF2-40B4-BE49-F238E27FC236}">
                <a16:creationId xmlns:a16="http://schemas.microsoft.com/office/drawing/2014/main" id="{543125F6-F93E-4482-8BE8-F5A1FBDFE9F7}"/>
              </a:ext>
            </a:extLst>
          </p:cNvPr>
          <p:cNvSpPr>
            <a:spLocks noGrp="1"/>
          </p:cNvSpPr>
          <p:nvPr>
            <p:ph type="body" sz="quarter" idx="14"/>
          </p:nvPr>
        </p:nvSpPr>
        <p:spPr/>
        <p:txBody>
          <a:bodyPr/>
          <a:lstStyle/>
          <a:p>
            <a:endParaRPr lang="en-GB"/>
          </a:p>
        </p:txBody>
      </p:sp>
      <p:sp>
        <p:nvSpPr>
          <p:cNvPr id="13" name="Text Placeholder 12">
            <a:extLst>
              <a:ext uri="{FF2B5EF4-FFF2-40B4-BE49-F238E27FC236}">
                <a16:creationId xmlns:a16="http://schemas.microsoft.com/office/drawing/2014/main" id="{23EB7C74-3D40-4039-AF74-666537EA2E99}"/>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166090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3568347-C008-412F-8E83-A918DB4352AC}"/>
              </a:ext>
            </a:extLst>
          </p:cNvPr>
          <p:cNvSpPr>
            <a:spLocks noGrp="1"/>
          </p:cNvSpPr>
          <p:nvPr>
            <p:ph type="body" sz="quarter" idx="11"/>
          </p:nvPr>
        </p:nvSpPr>
        <p:spPr/>
        <p:txBody>
          <a:bodyPr/>
          <a:lstStyle/>
          <a:p>
            <a:endParaRPr lang="en-GB"/>
          </a:p>
        </p:txBody>
      </p:sp>
      <p:sp>
        <p:nvSpPr>
          <p:cNvPr id="9" name="Text Placeholder 8">
            <a:extLst>
              <a:ext uri="{FF2B5EF4-FFF2-40B4-BE49-F238E27FC236}">
                <a16:creationId xmlns:a16="http://schemas.microsoft.com/office/drawing/2014/main" id="{198957D0-793B-4210-855A-276CA8A140B7}"/>
              </a:ext>
            </a:extLst>
          </p:cNvPr>
          <p:cNvSpPr>
            <a:spLocks noGrp="1"/>
          </p:cNvSpPr>
          <p:nvPr>
            <p:ph type="body" sz="quarter" idx="12"/>
          </p:nvPr>
        </p:nvSpPr>
        <p:spPr/>
        <p:txBody>
          <a:bodyPr/>
          <a:lstStyle/>
          <a:p>
            <a:endParaRPr lang="en-GB"/>
          </a:p>
        </p:txBody>
      </p:sp>
      <p:sp>
        <p:nvSpPr>
          <p:cNvPr id="10" name="Text Placeholder 9">
            <a:extLst>
              <a:ext uri="{FF2B5EF4-FFF2-40B4-BE49-F238E27FC236}">
                <a16:creationId xmlns:a16="http://schemas.microsoft.com/office/drawing/2014/main" id="{0408C7F2-F7A2-4CB5-AFB6-8B003FCAB031}"/>
              </a:ext>
            </a:extLst>
          </p:cNvPr>
          <p:cNvSpPr>
            <a:spLocks noGrp="1"/>
          </p:cNvSpPr>
          <p:nvPr>
            <p:ph type="body" sz="quarter" idx="13"/>
          </p:nvPr>
        </p:nvSpPr>
        <p:spPr/>
        <p:txBody>
          <a:bodyPr/>
          <a:lstStyle/>
          <a:p>
            <a:endParaRPr lang="en-GB"/>
          </a:p>
        </p:txBody>
      </p:sp>
      <p:sp>
        <p:nvSpPr>
          <p:cNvPr id="11" name="Text Placeholder 10">
            <a:extLst>
              <a:ext uri="{FF2B5EF4-FFF2-40B4-BE49-F238E27FC236}">
                <a16:creationId xmlns:a16="http://schemas.microsoft.com/office/drawing/2014/main" id="{DF10033B-83F9-4FC5-A29D-2E757D8401D7}"/>
              </a:ext>
            </a:extLst>
          </p:cNvPr>
          <p:cNvSpPr>
            <a:spLocks noGrp="1"/>
          </p:cNvSpPr>
          <p:nvPr>
            <p:ph type="body" sz="quarter" idx="14"/>
          </p:nvPr>
        </p:nvSpPr>
        <p:spPr/>
        <p:txBody>
          <a:bodyPr/>
          <a:lstStyle/>
          <a:p>
            <a:endParaRPr lang="en-GB"/>
          </a:p>
        </p:txBody>
      </p:sp>
      <p:sp>
        <p:nvSpPr>
          <p:cNvPr id="12" name="Text Placeholder 11">
            <a:extLst>
              <a:ext uri="{FF2B5EF4-FFF2-40B4-BE49-F238E27FC236}">
                <a16:creationId xmlns:a16="http://schemas.microsoft.com/office/drawing/2014/main" id="{52451C6E-B1AC-4F7A-9315-66B1443D17C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3338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F13B7843-E195-495F-B675-2584EF8F1A96}"/>
              </a:ext>
            </a:extLst>
          </p:cNvPr>
          <p:cNvSpPr>
            <a:spLocks noGrp="1"/>
          </p:cNvSpPr>
          <p:nvPr>
            <p:ph type="body" sz="quarter" idx="11"/>
          </p:nvPr>
        </p:nvSpPr>
        <p:spPr/>
        <p:txBody>
          <a:bodyPr/>
          <a:lstStyle/>
          <a:p>
            <a:endParaRPr lang="en-GB"/>
          </a:p>
        </p:txBody>
      </p:sp>
      <p:sp>
        <p:nvSpPr>
          <p:cNvPr id="19" name="Text Placeholder 18">
            <a:extLst>
              <a:ext uri="{FF2B5EF4-FFF2-40B4-BE49-F238E27FC236}">
                <a16:creationId xmlns:a16="http://schemas.microsoft.com/office/drawing/2014/main" id="{8E0E5E01-B993-4E58-B744-19ABAB1345FD}"/>
              </a:ext>
            </a:extLst>
          </p:cNvPr>
          <p:cNvSpPr>
            <a:spLocks noGrp="1"/>
          </p:cNvSpPr>
          <p:nvPr>
            <p:ph type="body" sz="quarter" idx="12"/>
          </p:nvPr>
        </p:nvSpPr>
        <p:spPr/>
        <p:txBody>
          <a:bodyPr/>
          <a:lstStyle/>
          <a:p>
            <a:endParaRPr lang="en-GB"/>
          </a:p>
        </p:txBody>
      </p:sp>
      <p:sp>
        <p:nvSpPr>
          <p:cNvPr id="20" name="Text Placeholder 19">
            <a:extLst>
              <a:ext uri="{FF2B5EF4-FFF2-40B4-BE49-F238E27FC236}">
                <a16:creationId xmlns:a16="http://schemas.microsoft.com/office/drawing/2014/main" id="{A901E59D-0BA6-4166-B447-656F97465E88}"/>
              </a:ext>
            </a:extLst>
          </p:cNvPr>
          <p:cNvSpPr>
            <a:spLocks noGrp="1"/>
          </p:cNvSpPr>
          <p:nvPr>
            <p:ph type="body" sz="quarter" idx="13"/>
          </p:nvPr>
        </p:nvSpPr>
        <p:spPr/>
        <p:txBody>
          <a:bodyPr/>
          <a:lstStyle/>
          <a:p>
            <a:endParaRPr lang="en-GB"/>
          </a:p>
        </p:txBody>
      </p:sp>
      <p:sp>
        <p:nvSpPr>
          <p:cNvPr id="21" name="Text Placeholder 20">
            <a:extLst>
              <a:ext uri="{FF2B5EF4-FFF2-40B4-BE49-F238E27FC236}">
                <a16:creationId xmlns:a16="http://schemas.microsoft.com/office/drawing/2014/main" id="{33E32EDC-A2F0-4EE9-A23D-E318258CFE29}"/>
              </a:ext>
            </a:extLst>
          </p:cNvPr>
          <p:cNvSpPr>
            <a:spLocks noGrp="1"/>
          </p:cNvSpPr>
          <p:nvPr>
            <p:ph type="body" sz="quarter" idx="14"/>
          </p:nvPr>
        </p:nvSpPr>
        <p:spPr/>
        <p:txBody>
          <a:bodyPr/>
          <a:lstStyle/>
          <a:p>
            <a:endParaRPr lang="en-GB"/>
          </a:p>
        </p:txBody>
      </p:sp>
      <p:sp>
        <p:nvSpPr>
          <p:cNvPr id="22" name="Text Placeholder 21">
            <a:extLst>
              <a:ext uri="{FF2B5EF4-FFF2-40B4-BE49-F238E27FC236}">
                <a16:creationId xmlns:a16="http://schemas.microsoft.com/office/drawing/2014/main" id="{C0517CFF-E12C-4F79-B943-3B7FF35EB4F5}"/>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613932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C2EE9-05AA-40D5-97C1-0209584B6388}"/>
              </a:ext>
            </a:extLst>
          </p:cNvPr>
          <p:cNvSpPr>
            <a:spLocks noGrp="1"/>
          </p:cNvSpPr>
          <p:nvPr>
            <p:ph sz="half" idx="1"/>
          </p:nvPr>
        </p:nvSpPr>
        <p:spPr/>
        <p:txBody>
          <a:bodyPr/>
          <a:lstStyle/>
          <a:p>
            <a:endParaRPr lang="en-GB" dirty="0"/>
          </a:p>
        </p:txBody>
      </p:sp>
      <p:sp>
        <p:nvSpPr>
          <p:cNvPr id="4" name="Content Placeholder 3">
            <a:extLst>
              <a:ext uri="{FF2B5EF4-FFF2-40B4-BE49-F238E27FC236}">
                <a16:creationId xmlns:a16="http://schemas.microsoft.com/office/drawing/2014/main" id="{FE457431-99E1-4C48-A420-7EE70BD36995}"/>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609275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lnSpcReduction="10000"/>
          </a:bodyPr>
          <a:lstStyle/>
          <a:p>
            <a:r>
              <a:rPr lang="en-GB" b="1" dirty="0">
                <a:solidFill>
                  <a:schemeClr val="tx1"/>
                </a:solidFill>
              </a:rPr>
              <a:t>England Football Resources</a:t>
            </a:r>
            <a:endParaRPr lang="en-GB" b="1" dirty="0">
              <a:solidFill>
                <a:schemeClr val="tx1"/>
              </a:solidFill>
              <a:hlinkClick r:id="rId2">
                <a:extLst>
                  <a:ext uri="{A12FA001-AC4F-418D-AE19-62706E023703}">
                    <ahyp:hlinkClr xmlns:ahyp="http://schemas.microsoft.com/office/drawing/2018/hyperlinkcolor" val="tx"/>
                  </a:ext>
                </a:extLst>
              </a:hlinkClick>
            </a:endParaRPr>
          </a:p>
          <a:p>
            <a:r>
              <a:rPr lang="en-GB" dirty="0">
                <a:hlinkClick r:id="rId2">
                  <a:extLst>
                    <a:ext uri="{A12FA001-AC4F-418D-AE19-62706E023703}">
                      <ahyp:hlinkClr xmlns:ahyp="http://schemas.microsoft.com/office/drawing/2018/hyperlinkcolor" val="tx"/>
                    </a:ext>
                  </a:extLst>
                </a:hlinkClick>
              </a:rPr>
              <a:t>England Football – Leagues &amp; Clubs</a:t>
            </a:r>
            <a:endParaRPr lang="en-GB" dirty="0"/>
          </a:p>
          <a:p>
            <a:r>
              <a:rPr lang="en-GB" dirty="0">
                <a:hlinkClick r:id="rId3">
                  <a:extLst>
                    <a:ext uri="{A12FA001-AC4F-418D-AE19-62706E023703}">
                      <ahyp:hlinkClr xmlns:ahyp="http://schemas.microsoft.com/office/drawing/2018/hyperlinkcolor" val="tx"/>
                    </a:ext>
                  </a:extLst>
                </a:hlinkClick>
              </a:rPr>
              <a:t>England Football Accreditation</a:t>
            </a:r>
            <a:endParaRPr lang="en-GB" dirty="0"/>
          </a:p>
          <a:p>
            <a:endParaRPr lang="en-GB" dirty="0">
              <a:solidFill>
                <a:schemeClr val="tx1"/>
              </a:solidFill>
            </a:endParaRPr>
          </a:p>
          <a:p>
            <a:r>
              <a:rPr lang="en-GB" b="1" dirty="0">
                <a:solidFill>
                  <a:schemeClr val="tx1"/>
                </a:solidFill>
              </a:rPr>
              <a:t>Club Learning Opportunities</a:t>
            </a:r>
          </a:p>
          <a:p>
            <a:r>
              <a:rPr lang="en-GB" dirty="0">
                <a:hlinkClick r:id="rId4">
                  <a:extLst>
                    <a:ext uri="{A12FA001-AC4F-418D-AE19-62706E023703}">
                      <ahyp:hlinkClr xmlns:ahyp="http://schemas.microsoft.com/office/drawing/2018/hyperlinkcolor" val="tx"/>
                    </a:ext>
                  </a:extLst>
                </a:hlinkClick>
              </a:rPr>
              <a:t>YouTube - The League and Club Hub</a:t>
            </a:r>
            <a:endParaRPr lang="en-GB" dirty="0"/>
          </a:p>
          <a:p>
            <a:r>
              <a:rPr lang="en-GB" dirty="0">
                <a:hlinkClick r:id="rId5"/>
              </a:rPr>
              <a:t>The Grassroots Football Hub Events</a:t>
            </a:r>
            <a:endParaRPr lang="en-GB" dirty="0"/>
          </a:p>
          <a:p>
            <a:r>
              <a:rPr lang="en-GB" dirty="0">
                <a:hlinkClick r:id="rId6">
                  <a:extLst>
                    <a:ext uri="{A12FA001-AC4F-418D-AE19-62706E023703}">
                      <ahyp:hlinkClr xmlns:ahyp="http://schemas.microsoft.com/office/drawing/2018/hyperlinkcolor" val="tx"/>
                    </a:ext>
                  </a:extLst>
                </a:hlinkClick>
              </a:rPr>
              <a:t>England Football Learning </a:t>
            </a:r>
            <a:r>
              <a:rPr lang="en-GB" dirty="0" err="1">
                <a:hlinkClick r:id="rId6">
                  <a:extLst>
                    <a:ext uri="{A12FA001-AC4F-418D-AE19-62706E023703}">
                      <ahyp:hlinkClr xmlns:ahyp="http://schemas.microsoft.com/office/drawing/2018/hyperlinkcolor" val="tx"/>
                    </a:ext>
                  </a:extLst>
                </a:hlinkClick>
              </a:rPr>
              <a:t>Bootroom</a:t>
            </a:r>
            <a:endParaRPr lang="en-GB" dirty="0"/>
          </a:p>
          <a:p>
            <a:endParaRPr lang="en-GB" dirty="0">
              <a:solidFill>
                <a:schemeClr val="tx1"/>
              </a:solidFill>
            </a:endParaRPr>
          </a:p>
          <a:p>
            <a:r>
              <a:rPr lang="en-GB" b="1" dirty="0">
                <a:solidFill>
                  <a:schemeClr val="tx1"/>
                </a:solidFill>
              </a:rPr>
              <a:t>Club Resources</a:t>
            </a:r>
            <a:endParaRPr lang="en-GB" b="1" dirty="0">
              <a:solidFill>
                <a:schemeClr val="tx1"/>
              </a:solidFill>
              <a:hlinkClick r:id="rId7">
                <a:extLst>
                  <a:ext uri="{A12FA001-AC4F-418D-AE19-62706E023703}">
                    <ahyp:hlinkClr xmlns:ahyp="http://schemas.microsoft.com/office/drawing/2018/hyperlinkcolor" val="tx"/>
                  </a:ext>
                </a:extLst>
              </a:hlinkClick>
            </a:endParaRPr>
          </a:p>
          <a:p>
            <a:r>
              <a:rPr lang="en-GB" dirty="0">
                <a:hlinkClick r:id="rId7">
                  <a:extLst>
                    <a:ext uri="{A12FA001-AC4F-418D-AE19-62706E023703}">
                      <ahyp:hlinkClr xmlns:ahyp="http://schemas.microsoft.com/office/drawing/2018/hyperlinkcolor" val="tx"/>
                    </a:ext>
                  </a:extLst>
                </a:hlinkClick>
              </a:rPr>
              <a:t>Club Structures Guide</a:t>
            </a:r>
            <a:endParaRPr lang="en-GB" dirty="0"/>
          </a:p>
          <a:p>
            <a:r>
              <a:rPr lang="en-GB" dirty="0">
                <a:hlinkClick r:id="rId8">
                  <a:extLst>
                    <a:ext uri="{A12FA001-AC4F-418D-AE19-62706E023703}">
                      <ahyp:hlinkClr xmlns:ahyp="http://schemas.microsoft.com/office/drawing/2018/hyperlinkcolor" val="tx"/>
                    </a:ext>
                  </a:extLst>
                </a:hlinkClick>
              </a:rPr>
              <a:t>Contact details for County FAs</a:t>
            </a:r>
            <a:endParaRPr lang="en-GB" dirty="0"/>
          </a:p>
          <a:p>
            <a:endParaRPr lang="en-GB" dirty="0"/>
          </a:p>
          <a:p>
            <a:r>
              <a:rPr lang="en-GB" b="1" dirty="0">
                <a:solidFill>
                  <a:schemeClr val="tx1"/>
                </a:solidFill>
              </a:rPr>
              <a:t>Other Grassroots Support</a:t>
            </a:r>
          </a:p>
          <a:p>
            <a:r>
              <a:rPr lang="en-GB" dirty="0">
                <a:hlinkClick r:id="rId9">
                  <a:extLst>
                    <a:ext uri="{A12FA001-AC4F-418D-AE19-62706E023703}">
                      <ahyp:hlinkClr xmlns:ahyp="http://schemas.microsoft.com/office/drawing/2018/hyperlinkcolor" val="tx"/>
                    </a:ext>
                  </a:extLst>
                </a:hlinkClick>
              </a:rPr>
              <a:t>Football Foundation</a:t>
            </a:r>
            <a:endParaRPr lang="en-GB" dirty="0"/>
          </a:p>
          <a:p>
            <a:r>
              <a:rPr lang="en-GB" dirty="0">
                <a:hlinkClick r:id="rId10">
                  <a:extLst>
                    <a:ext uri="{A12FA001-AC4F-418D-AE19-62706E023703}">
                      <ahyp:hlinkClr xmlns:ahyp="http://schemas.microsoft.com/office/drawing/2018/hyperlinkcolor" val="tx"/>
                    </a:ext>
                  </a:extLst>
                </a:hlinkClick>
              </a:rPr>
              <a:t>Football Foundation – Local Plans</a:t>
            </a:r>
            <a:endParaRPr lang="en-GB" dirty="0"/>
          </a:p>
          <a:p>
            <a:r>
              <a:rPr lang="en-GB" dirty="0">
                <a:hlinkClick r:id="rId11">
                  <a:extLst>
                    <a:ext uri="{A12FA001-AC4F-418D-AE19-62706E023703}">
                      <ahyp:hlinkClr xmlns:ahyp="http://schemas.microsoft.com/office/drawing/2018/hyperlinkcolor" val="tx"/>
                    </a:ext>
                  </a:extLst>
                </a:hlinkClick>
              </a:rPr>
              <a:t>Sport England</a:t>
            </a:r>
            <a:endParaRPr lang="en-GB" dirty="0"/>
          </a:p>
          <a:p>
            <a:r>
              <a:rPr lang="en-GB" dirty="0">
                <a:hlinkClick r:id="rId12">
                  <a:extLst>
                    <a:ext uri="{A12FA001-AC4F-418D-AE19-62706E023703}">
                      <ahyp:hlinkClr xmlns:ahyp="http://schemas.microsoft.com/office/drawing/2018/hyperlinkcolor" val="tx"/>
                    </a:ext>
                  </a:extLst>
                </a:hlinkClick>
              </a:rPr>
              <a:t>Sport England – Funding</a:t>
            </a:r>
            <a:endParaRPr lang="en-GB" dirty="0"/>
          </a:p>
        </p:txBody>
      </p:sp>
    </p:spTree>
    <p:extLst>
      <p:ext uri="{BB962C8B-B14F-4D97-AF65-F5344CB8AC3E}">
        <p14:creationId xmlns:p14="http://schemas.microsoft.com/office/powerpoint/2010/main" val="171365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472276926"/>
              </p:ext>
            </p:extLst>
          </p:nvPr>
        </p:nvGraphicFramePr>
        <p:xfrm>
          <a:off x="304800" y="2141220"/>
          <a:ext cx="9389035" cy="4236645"/>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a:solidFill>
                            <a:schemeClr val="tx2"/>
                          </a:solidFill>
                        </a:rPr>
                        <a:t>Grow the membership to 80 members from 60.</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12 months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Self funding</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Committee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a:solidFill>
                            <a:schemeClr val="tx2"/>
                          </a:solidFill>
                        </a:rPr>
                        <a:t>Attract new members aged 50 to 55 years.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12 months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Self funding</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Committee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a:solidFill>
                            <a:schemeClr val="tx2"/>
                          </a:solidFill>
                        </a:rPr>
                        <a:t>Develop Wednesday sessions from 1 pitch to pitches with 30 participants.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12 months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Self funding</a:t>
                      </a:r>
                    </a:p>
                  </a:txBody>
                  <a:tcPr>
                    <a:solidFill>
                      <a:schemeClr val="bg1">
                        <a:alpha val="70000"/>
                      </a:schemeClr>
                    </a:solidFill>
                  </a:tcPr>
                </a:tc>
                <a:tc>
                  <a:txBody>
                    <a:bodyPr/>
                    <a:lstStyle/>
                    <a:p>
                      <a:r>
                        <a:rPr lang="en-GB" sz="1200">
                          <a:solidFill>
                            <a:schemeClr val="tx2"/>
                          </a:solidFill>
                        </a:rPr>
                        <a:t>Club Committee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a:solidFill>
                            <a:schemeClr val="tx2"/>
                          </a:solidFill>
                        </a:rPr>
                        <a:t>Freeze pay and play fees for members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Immediately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Chairman /Club Secretary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£2500</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Treasurer</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a:solidFill>
                            <a:schemeClr val="tx2"/>
                          </a:solidFill>
                        </a:rPr>
                        <a:t>Create 6 FA First Aiders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12 months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£180</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Committee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dirty="0"/>
              <a:t>Use this planner to set goals and create tasks to complete which will</a:t>
            </a:r>
          </a:p>
          <a:p>
            <a:r>
              <a:rPr lang="en-GB" dirty="0"/>
              <a:t>help you understand your clubs vision, and what its purpose is.</a:t>
            </a:r>
          </a:p>
          <a:p>
            <a:r>
              <a:rPr lang="en-GB" b="1" dirty="0"/>
              <a:t>Tip: </a:t>
            </a:r>
            <a:r>
              <a:rPr lang="en-GB" dirty="0"/>
              <a:t>Visit our </a:t>
            </a:r>
            <a:r>
              <a:rPr lang="en-GB" u="sng" dirty="0">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dirty="0">
                <a:solidFill>
                  <a:schemeClr val="tx1"/>
                </a:solidFill>
              </a:rPr>
              <a:t> </a:t>
            </a:r>
            <a:r>
              <a:rPr lang="en-GB" dirty="0"/>
              <a:t>on YouTube </a:t>
            </a:r>
            <a:br>
              <a:rPr lang="en-GB" dirty="0"/>
            </a:br>
            <a:r>
              <a:rPr lang="en-GB" dirty="0"/>
              <a:t>for ideas and insights to help you develop a vision and mission for your club.</a:t>
            </a:r>
          </a:p>
          <a:p>
            <a:endParaRPr lang="en-GB" dirty="0"/>
          </a:p>
        </p:txBody>
      </p:sp>
    </p:spTree>
    <p:extLst>
      <p:ext uri="{BB962C8B-B14F-4D97-AF65-F5344CB8AC3E}">
        <p14:creationId xmlns:p14="http://schemas.microsoft.com/office/powerpoint/2010/main" val="278609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C7C391-5CAE-4434-99AF-B57F01BD54AB}"/>
              </a:ext>
            </a:extLst>
          </p:cNvPr>
          <p:cNvSpPr>
            <a:spLocks noGrp="1"/>
          </p:cNvSpPr>
          <p:nvPr>
            <p:ph type="body" sz="quarter" idx="10"/>
          </p:nvPr>
        </p:nvSpPr>
        <p:spPr/>
        <p:txBody>
          <a:bodyPr>
            <a:normAutofit fontScale="70000" lnSpcReduction="20000"/>
          </a:bodyPr>
          <a:lstStyle/>
          <a:p>
            <a:r>
              <a:rPr lang="en-GB"/>
              <a:t>Established London’s first independent FA recognised Walking Football Club.</a:t>
            </a:r>
          </a:p>
          <a:p>
            <a:r>
              <a:rPr lang="en-GB"/>
              <a:t>Member of FA Working group that draffted a walking football strategy and LOFTG.</a:t>
            </a:r>
          </a:p>
          <a:p>
            <a:r>
              <a:rPr lang="en-GB"/>
              <a:t>Supported Middx FA in delivering Player and  Referee workshops.</a:t>
            </a:r>
          </a:p>
          <a:p>
            <a:r>
              <a:rPr lang="en-GB"/>
              <a:t>Established the Middx FA walking football league.</a:t>
            </a:r>
          </a:p>
          <a:p>
            <a:r>
              <a:rPr lang="en-GB"/>
              <a:t>Walking football partnerships with Hillingdon Council , Alzheimer’s society and QPR .</a:t>
            </a:r>
          </a:p>
          <a:p>
            <a:r>
              <a:rPr lang="en-GB"/>
              <a:t>FA Project of the Year winning Dementia Football project Forget Me Not FC.</a:t>
            </a:r>
          </a:p>
        </p:txBody>
      </p:sp>
      <p:sp>
        <p:nvSpPr>
          <p:cNvPr id="9" name="Text Placeholder 8">
            <a:extLst>
              <a:ext uri="{FF2B5EF4-FFF2-40B4-BE49-F238E27FC236}">
                <a16:creationId xmlns:a16="http://schemas.microsoft.com/office/drawing/2014/main" id="{03DAE523-B5F9-413B-A60A-F8F062179780}"/>
              </a:ext>
            </a:extLst>
          </p:cNvPr>
          <p:cNvSpPr>
            <a:spLocks noGrp="1"/>
          </p:cNvSpPr>
          <p:nvPr>
            <p:ph type="body" sz="quarter" idx="11"/>
          </p:nvPr>
        </p:nvSpPr>
        <p:spPr/>
        <p:txBody>
          <a:bodyPr>
            <a:normAutofit fontScale="55000" lnSpcReduction="20000"/>
          </a:bodyPr>
          <a:lstStyle/>
          <a:p>
            <a:r>
              <a:rPr lang="en-GB"/>
              <a:t>2014 – first Mars Just Play session with 12 players over 50 yrs of age.</a:t>
            </a:r>
          </a:p>
          <a:p>
            <a:r>
              <a:rPr lang="en-GB"/>
              <a:t>2015 Uxbridge Amblers register 40 playing members .</a:t>
            </a:r>
          </a:p>
          <a:p>
            <a:r>
              <a:rPr lang="en-GB"/>
              <a:t>First walking football partnership with Hillingdon Council and local charities.</a:t>
            </a:r>
          </a:p>
          <a:p>
            <a:r>
              <a:rPr lang="en-GB"/>
              <a:t>First Competitive walking football tournament at Woking FC. </a:t>
            </a:r>
          </a:p>
          <a:p>
            <a:r>
              <a:rPr lang="en-GB"/>
              <a:t>2016 – Achieved FA Chartered status.</a:t>
            </a:r>
          </a:p>
          <a:p>
            <a:r>
              <a:rPr lang="en-GB"/>
              <a:t>2017 to date – Membership increases to 70 players</a:t>
            </a:r>
          </a:p>
          <a:p>
            <a:r>
              <a:rPr lang="en-GB"/>
              <a:t>Introduction of a Wednesday morning session to add to the Friday evening session.</a:t>
            </a:r>
          </a:p>
          <a:p>
            <a:endParaRPr lang="en-GB"/>
          </a:p>
        </p:txBody>
      </p:sp>
      <p:sp>
        <p:nvSpPr>
          <p:cNvPr id="10" name="Text Placeholder 9">
            <a:extLst>
              <a:ext uri="{FF2B5EF4-FFF2-40B4-BE49-F238E27FC236}">
                <a16:creationId xmlns:a16="http://schemas.microsoft.com/office/drawing/2014/main" id="{1E2C8F9D-9B5F-43AB-A4CE-1D03B43030CE}"/>
              </a:ext>
            </a:extLst>
          </p:cNvPr>
          <p:cNvSpPr>
            <a:spLocks noGrp="1"/>
          </p:cNvSpPr>
          <p:nvPr>
            <p:ph type="body" sz="quarter" idx="13"/>
          </p:nvPr>
        </p:nvSpPr>
        <p:spPr/>
        <p:txBody>
          <a:bodyPr>
            <a:normAutofit fontScale="77500" lnSpcReduction="20000"/>
          </a:bodyPr>
          <a:lstStyle/>
          <a:p>
            <a:r>
              <a:rPr lang="en-GB"/>
              <a:t>2014 founded Uxbridge Amblers </a:t>
            </a:r>
          </a:p>
          <a:p>
            <a:r>
              <a:rPr lang="en-GB"/>
              <a:t>2015 -17 developed links and relationships with key partners in the Community and at the Middx FA </a:t>
            </a:r>
          </a:p>
          <a:p>
            <a:r>
              <a:rPr lang="en-GB"/>
              <a:t>Developed Player pathway from recreational to competitive walking football.</a:t>
            </a:r>
          </a:p>
          <a:p>
            <a:r>
              <a:rPr lang="en-GB"/>
              <a:t>2018 – to date increased membership by 90% </a:t>
            </a:r>
          </a:p>
          <a:p>
            <a:r>
              <a:rPr lang="en-GB"/>
              <a:t>2019 established over 50s  and over 60s Middx FA walking football league </a:t>
            </a:r>
          </a:p>
          <a:p>
            <a:r>
              <a:rPr lang="en-GB"/>
              <a:t>2021 ongoing - delivered community  walking football programme with Hillingdon Council</a:t>
            </a:r>
          </a:p>
        </p:txBody>
      </p:sp>
      <p:sp>
        <p:nvSpPr>
          <p:cNvPr id="11" name="Text Placeholder 10">
            <a:extLst>
              <a:ext uri="{FF2B5EF4-FFF2-40B4-BE49-F238E27FC236}">
                <a16:creationId xmlns:a16="http://schemas.microsoft.com/office/drawing/2014/main" id="{E06E58AB-D671-4422-BD8C-88362EEF8644}"/>
              </a:ext>
            </a:extLst>
          </p:cNvPr>
          <p:cNvSpPr>
            <a:spLocks noGrp="1"/>
          </p:cNvSpPr>
          <p:nvPr>
            <p:ph type="body" sz="quarter" idx="14"/>
          </p:nvPr>
        </p:nvSpPr>
        <p:spPr>
          <a:xfrm>
            <a:off x="-666751" y="4108068"/>
            <a:ext cx="10681607" cy="1854199"/>
          </a:xfrm>
        </p:spPr>
        <p:txBody>
          <a:bodyPr/>
          <a:lstStyle/>
          <a:p>
            <a:pPr lvl="2" indent="0">
              <a:buNone/>
            </a:pPr>
            <a:r>
              <a:rPr lang="en-GB" sz="1200"/>
              <a:t>1.</a:t>
            </a:r>
            <a:r>
              <a:rPr lang="en-GB" sz="1200">
                <a:solidFill>
                  <a:schemeClr val="tx2"/>
                </a:solidFill>
              </a:rPr>
              <a:t>Promote recreational walking football in Hillingdon with the rising 50s players in mainstream football.</a:t>
            </a:r>
          </a:p>
          <a:p>
            <a:pPr lvl="2" indent="0">
              <a:buNone/>
            </a:pPr>
            <a:endParaRPr lang="en-GB" sz="1200">
              <a:solidFill>
                <a:schemeClr val="tx2"/>
              </a:solidFill>
            </a:endParaRPr>
          </a:p>
          <a:p>
            <a:pPr lvl="2" indent="0">
              <a:buNone/>
            </a:pPr>
            <a:r>
              <a:rPr lang="en-GB" sz="1200">
                <a:solidFill>
                  <a:schemeClr val="tx2"/>
                </a:solidFill>
              </a:rPr>
              <a:t>Establish training and development plan for members that include FA Playmaker, First Aid and walking football refereeing.</a:t>
            </a:r>
          </a:p>
          <a:p>
            <a:r>
              <a:rPr lang="en-GB"/>
              <a:t>Establish walking football as a vehicle for disability football activity sessions for dementia and stroke groups.</a:t>
            </a:r>
          </a:p>
        </p:txBody>
      </p:sp>
    </p:spTree>
    <p:extLst>
      <p:ext uri="{BB962C8B-B14F-4D97-AF65-F5344CB8AC3E}">
        <p14:creationId xmlns:p14="http://schemas.microsoft.com/office/powerpoint/2010/main" val="42777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7B4EE-7B03-40D9-BE11-95FB2FAAFF78}"/>
              </a:ext>
            </a:extLst>
          </p:cNvPr>
          <p:cNvSpPr>
            <a:spLocks noGrp="1"/>
          </p:cNvSpPr>
          <p:nvPr>
            <p:ph type="body" sz="quarter" idx="10"/>
          </p:nvPr>
        </p:nvSpPr>
        <p:spPr/>
        <p:txBody>
          <a:bodyPr/>
          <a:lstStyle/>
          <a:p>
            <a:r>
              <a:rPr lang="en-GB"/>
              <a:t>Promote walking football for all positively and with respect that encourages increased participation community wide.</a:t>
            </a:r>
          </a:p>
        </p:txBody>
      </p:sp>
      <p:sp>
        <p:nvSpPr>
          <p:cNvPr id="3" name="Text Placeholder 2">
            <a:extLst>
              <a:ext uri="{FF2B5EF4-FFF2-40B4-BE49-F238E27FC236}">
                <a16:creationId xmlns:a16="http://schemas.microsoft.com/office/drawing/2014/main" id="{549BB58F-7445-4A68-AD95-BA4173E81C93}"/>
              </a:ext>
            </a:extLst>
          </p:cNvPr>
          <p:cNvSpPr>
            <a:spLocks noGrp="1"/>
          </p:cNvSpPr>
          <p:nvPr>
            <p:ph type="body" sz="quarter" idx="11"/>
          </p:nvPr>
        </p:nvSpPr>
        <p:spPr/>
        <p:txBody>
          <a:bodyPr>
            <a:normAutofit fontScale="85000" lnSpcReduction="10000"/>
          </a:bodyPr>
          <a:lstStyle/>
          <a:p>
            <a:r>
              <a:rPr lang="en-GB"/>
              <a:t>Recreational players ; continue structured club sessions that encourage players to move to competitive walking football at all age groups.</a:t>
            </a:r>
          </a:p>
          <a:p>
            <a:r>
              <a:rPr lang="en-GB"/>
              <a:t>Over 50s squads ; focus on recruitment of 50 yrs  old players to underpin the entry level age group of the membership.</a:t>
            </a:r>
          </a:p>
          <a:p>
            <a:r>
              <a:rPr lang="en-GB"/>
              <a:t>Over 60s squad ;Develop A and B squads  </a:t>
            </a:r>
          </a:p>
          <a:p>
            <a:r>
              <a:rPr lang="en-GB"/>
              <a:t>Over 65s ; Develop a squad to play competitive walking football and start the pathway to over 70s football. </a:t>
            </a:r>
          </a:p>
        </p:txBody>
      </p:sp>
      <p:sp>
        <p:nvSpPr>
          <p:cNvPr id="4" name="Text Placeholder 3">
            <a:extLst>
              <a:ext uri="{FF2B5EF4-FFF2-40B4-BE49-F238E27FC236}">
                <a16:creationId xmlns:a16="http://schemas.microsoft.com/office/drawing/2014/main" id="{A47DF5C1-4323-4D95-B6AE-C4EA4A2086AF}"/>
              </a:ext>
            </a:extLst>
          </p:cNvPr>
          <p:cNvSpPr>
            <a:spLocks noGrp="1"/>
          </p:cNvSpPr>
          <p:nvPr>
            <p:ph type="body" sz="quarter" idx="13"/>
          </p:nvPr>
        </p:nvSpPr>
        <p:spPr/>
        <p:txBody>
          <a:bodyPr>
            <a:normAutofit fontScale="92500" lnSpcReduction="10000"/>
          </a:bodyPr>
          <a:lstStyle/>
          <a:p>
            <a:r>
              <a:rPr lang="en-GB"/>
              <a:t>The heart and soul of our football philosophy is based on ‘for never too old to learn.</a:t>
            </a:r>
          </a:p>
          <a:p>
            <a:r>
              <a:rPr lang="en-GB"/>
              <a:t>All recreational players are encouraged to develop and improve their ball mastery , player  and team roles and responsibilities , respect and play to the LONG of walking football.</a:t>
            </a:r>
          </a:p>
          <a:p>
            <a:r>
              <a:rPr lang="en-GB"/>
              <a:t>The solid foundations of recreational sessions ensure high quality competitive walking football. </a:t>
            </a:r>
          </a:p>
        </p:txBody>
      </p:sp>
      <p:sp>
        <p:nvSpPr>
          <p:cNvPr id="5" name="Text Placeholder 4">
            <a:extLst>
              <a:ext uri="{FF2B5EF4-FFF2-40B4-BE49-F238E27FC236}">
                <a16:creationId xmlns:a16="http://schemas.microsoft.com/office/drawing/2014/main" id="{901C0A17-A7D6-4A26-A1D1-DE770BAEC681}"/>
              </a:ext>
            </a:extLst>
          </p:cNvPr>
          <p:cNvSpPr>
            <a:spLocks noGrp="1"/>
          </p:cNvSpPr>
          <p:nvPr>
            <p:ph type="body" sz="quarter" idx="14"/>
          </p:nvPr>
        </p:nvSpPr>
        <p:spPr>
          <a:xfrm>
            <a:off x="911714" y="4612679"/>
            <a:ext cx="8852771" cy="1854199"/>
          </a:xfrm>
        </p:spPr>
        <p:txBody>
          <a:bodyPr/>
          <a:lstStyle/>
          <a:p>
            <a:r>
              <a:rPr lang="en-GB"/>
              <a:t>Increased membership , especially at the 50 + age bracket.</a:t>
            </a:r>
          </a:p>
          <a:p>
            <a:r>
              <a:rPr lang="en-GB"/>
              <a:t>Move to 3 pitches at club training sessions .</a:t>
            </a:r>
          </a:p>
          <a:p>
            <a:r>
              <a:rPr lang="en-GB"/>
              <a:t>Offer more competitive walking football to recreational players through a structured pathway.</a:t>
            </a:r>
          </a:p>
          <a:p>
            <a:r>
              <a:rPr lang="en-GB"/>
              <a:t>Competitive squads representing the club at Middx County level.</a:t>
            </a:r>
          </a:p>
          <a:p>
            <a:r>
              <a:rPr lang="en-GB"/>
              <a:t>Additional FA Playmaker and First Aiders trained to support increased pitch activity. </a:t>
            </a:r>
          </a:p>
        </p:txBody>
      </p:sp>
    </p:spTree>
    <p:extLst>
      <p:ext uri="{BB962C8B-B14F-4D97-AF65-F5344CB8AC3E}">
        <p14:creationId xmlns:p14="http://schemas.microsoft.com/office/powerpoint/2010/main" val="177661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3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r>
              <a:rPr lang="en-GB"/>
              <a:t>2021/22</a:t>
            </a:r>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dirty="0">
                <a:solidFill>
                  <a:srgbClr val="011E41"/>
                </a:solidFill>
              </a:rPr>
              <a:t>Use this planner to set the goals and tasks you need to complete for a positive season on and off the pitch. Think about what needs to happen both monthly and weekly.</a:t>
            </a:r>
            <a:endParaRPr lang="en-GB" dirty="0"/>
          </a:p>
          <a:p>
            <a:r>
              <a:rPr lang="en-GB" b="1" dirty="0"/>
              <a:t>Tip: </a:t>
            </a:r>
            <a:r>
              <a:rPr lang="en-GB" dirty="0"/>
              <a:t>Visit our </a:t>
            </a:r>
            <a:r>
              <a:rPr lang="en-GB" u="sng" dirty="0">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dirty="0">
                <a:solidFill>
                  <a:srgbClr val="011E41"/>
                </a:solidFill>
              </a:rPr>
              <a:t> on YouTube for ideas and insights to help you plan ahead for a successful season.</a:t>
            </a:r>
            <a:endParaRPr lang="en-GB" dirty="0"/>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1874239233"/>
              </p:ext>
            </p:extLst>
          </p:nvPr>
        </p:nvGraphicFramePr>
        <p:xfrm>
          <a:off x="304800" y="2141220"/>
          <a:ext cx="9389035" cy="4517091"/>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a:solidFill>
                            <a:schemeClr val="tx2"/>
                          </a:solidFill>
                        </a:rPr>
                        <a:t>Review officer role and responsibilities inline with FA Accreditation.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December 2021</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 with committee members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 No cost</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Monthly.</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a:solidFill>
                            <a:schemeClr val="tx2"/>
                          </a:solidFill>
                        </a:rPr>
                        <a:t>First Aiders  review of qualificatons and identification of potential first Aiders</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September 2021</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£250</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Monthly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a:solidFill>
                            <a:schemeClr val="tx2"/>
                          </a:solidFill>
                        </a:rPr>
                        <a:t>Train minimum of 4 FA Playmaker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May 2022</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No Cost</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Monthly</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a:solidFill>
                            <a:schemeClr val="tx2"/>
                          </a:solidFill>
                        </a:rPr>
                        <a:t>Establish over 50s and 60s squads for competitive walking football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Ongoing</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Football coaching team</a:t>
                      </a:r>
                    </a:p>
                    <a:p>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No cost</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Ongoing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a:solidFill>
                            <a:schemeClr val="tx2"/>
                          </a:solidFill>
                        </a:rPr>
                        <a:t>Support Middx FA walking football league development to a 9 months season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August 2021</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Club Secretary with committee members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Middx FA league budget</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May 2021 ongoing </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a:solidFill>
                            <a:schemeClr val="tx2"/>
                          </a:solidFill>
                        </a:rPr>
                        <a:t>Develop walking football community programme with Hillingdon Council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June 2021</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Football coaching team </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No cost</a:t>
                      </a:r>
                      <a:endParaRPr lang="en-GB" sz="1200" dirty="0">
                        <a:solidFill>
                          <a:schemeClr val="tx2"/>
                        </a:solidFill>
                      </a:endParaRPr>
                    </a:p>
                  </a:txBody>
                  <a:tcPr>
                    <a:solidFill>
                      <a:schemeClr val="bg1">
                        <a:alpha val="70000"/>
                      </a:schemeClr>
                    </a:solidFill>
                  </a:tcPr>
                </a:tc>
                <a:tc>
                  <a:txBody>
                    <a:bodyPr/>
                    <a:lstStyle/>
                    <a:p>
                      <a:r>
                        <a:rPr lang="en-GB" sz="1200">
                          <a:solidFill>
                            <a:schemeClr val="tx2"/>
                          </a:solidFill>
                        </a:rPr>
                        <a:t>Monthly ongoing.   </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TotalTime>
  <Words>573</Words>
  <Application>Microsoft Office PowerPoint</Application>
  <PresentationFormat>A4 Paper (210x297 mm)</PresentationFormat>
  <Paragraphs>130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Michael Geraghty</cp:lastModifiedBy>
  <cp:revision>65</cp:revision>
  <cp:lastPrinted>2021-11-01T14:46:56Z</cp:lastPrinted>
  <dcterms:created xsi:type="dcterms:W3CDTF">2021-11-01T13:51:28Z</dcterms:created>
  <dcterms:modified xsi:type="dcterms:W3CDTF">2022-04-07T16:27:23Z</dcterms:modified>
</cp:coreProperties>
</file>